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33"/>
  </p:notesMasterIdLst>
  <p:sldIdLst>
    <p:sldId id="256" r:id="rId6"/>
    <p:sldId id="258" r:id="rId7"/>
    <p:sldId id="282" r:id="rId8"/>
    <p:sldId id="268" r:id="rId9"/>
    <p:sldId id="320" r:id="rId10"/>
    <p:sldId id="351" r:id="rId11"/>
    <p:sldId id="366" r:id="rId12"/>
    <p:sldId id="375" r:id="rId13"/>
    <p:sldId id="321" r:id="rId14"/>
    <p:sldId id="269" r:id="rId15"/>
    <p:sldId id="273" r:id="rId16"/>
    <p:sldId id="378" r:id="rId17"/>
    <p:sldId id="367" r:id="rId18"/>
    <p:sldId id="376" r:id="rId19"/>
    <p:sldId id="369" r:id="rId20"/>
    <p:sldId id="370" r:id="rId21"/>
    <p:sldId id="368" r:id="rId22"/>
    <p:sldId id="372" r:id="rId23"/>
    <p:sldId id="373" r:id="rId24"/>
    <p:sldId id="377" r:id="rId25"/>
    <p:sldId id="374" r:id="rId26"/>
    <p:sldId id="364" r:id="rId27"/>
    <p:sldId id="355" r:id="rId28"/>
    <p:sldId id="274" r:id="rId29"/>
    <p:sldId id="356" r:id="rId30"/>
    <p:sldId id="363" r:id="rId31"/>
    <p:sldId id="279" r:id="rId32"/>
  </p:sldIdLst>
  <p:sldSz cx="20104100" cy="11309350"/>
  <p:notesSz cx="20104100" cy="11309350"/>
  <p:embeddedFontLst>
    <p:embeddedFont>
      <p:font typeface="Calibri" panose="020F0502020204030204" pitchFamily="34" charset="0"/>
      <p:regular r:id="rId34"/>
      <p:bold r:id="rId35"/>
      <p:italic r:id="rId36"/>
      <p:boldItalic r:id="rId37"/>
    </p:embeddedFont>
    <p:embeddedFont>
      <p:font typeface="Roboto" panose="02000000000000000000" pitchFamily="2" charset="0"/>
      <p:regular r:id="rId38"/>
      <p:bold r:id="rId39"/>
      <p:italic r:id="rId40"/>
      <p:boldItalic r:id="rId41"/>
    </p:embeddedFont>
    <p:embeddedFont>
      <p:font typeface="ROBOTO LIGHT" panose="02000000000000000000" pitchFamily="2" charset="0"/>
      <p:regular r:id="rId42"/>
      <p:italic r:id="rId43"/>
    </p:embeddedFont>
    <p:embeddedFont>
      <p:font typeface="Roboto Slab" pitchFamily="2" charset="0"/>
      <p:regular r:id="rId44"/>
      <p:bold r:id="rId45"/>
    </p:embeddedFont>
    <p:embeddedFont>
      <p:font typeface="Roboto-Medium" panose="020B0604020202020204" charset="0"/>
      <p:regular r:id="rId46"/>
      <p:bold r:id="rId47"/>
      <p:italic r:id="rId48"/>
      <p:boldItalic r:id="rId49"/>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0E80E0-D3EA-C848-9C0C-9C02F07537FF}" v="7" dt="2023-09-19T10:36:24.974"/>
    <p1510:client id="{17E837D9-BCA0-664A-8DBF-08E0AE4A479D}" v="18" dt="2023-09-18T14:54:23.516"/>
    <p1510:client id="{543F4E98-75AF-C637-4136-6813C4CE08D4}" v="12" dt="2023-09-21T08:38:03.282"/>
    <p1510:client id="{7AE34830-67BA-6550-02F6-314C6220D029}" v="8" dt="2023-09-20T16:15:17.440"/>
    <p1510:client id="{AD8AF8EC-E7BA-814F-AD29-713366B81B61}" v="2" dt="2023-09-18T13:45:29.969"/>
    <p1510:client id="{E3F1D477-1D88-1CD5-1D88-B60B05980DA1}" v="3" dt="2023-09-18T17:10:50.50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705"/>
    <p:restoredTop sz="73229"/>
  </p:normalViewPr>
  <p:slideViewPr>
    <p:cSldViewPr snapToGrid="0">
      <p:cViewPr varScale="1">
        <p:scale>
          <a:sx n="52" d="100"/>
          <a:sy n="52" d="100"/>
        </p:scale>
        <p:origin x="240" y="23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5.xml"/><Relationship Id="rId41" Type="http://schemas.openxmlformats.org/officeDocument/2006/relationships/font" Target="fonts/font8.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49"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go Ikokwu" userId="S::ugoikokwu@trustforlondon.org.uk::a981ef5a-e8d6-41c3-8bb9-cb5f422b5d0f" providerId="AD" clId="Web-{7AE34830-67BA-6550-02F6-314C6220D029}"/>
    <pc:docChg chg="modSld">
      <pc:chgData name="Ugo Ikokwu" userId="S::ugoikokwu@trustforlondon.org.uk::a981ef5a-e8d6-41c3-8bb9-cb5f422b5d0f" providerId="AD" clId="Web-{7AE34830-67BA-6550-02F6-314C6220D029}" dt="2023-09-20T16:15:15.284" v="2" actId="20577"/>
      <pc:docMkLst>
        <pc:docMk/>
      </pc:docMkLst>
      <pc:sldChg chg="modSp">
        <pc:chgData name="Ugo Ikokwu" userId="S::ugoikokwu@trustforlondon.org.uk::a981ef5a-e8d6-41c3-8bb9-cb5f422b5d0f" providerId="AD" clId="Web-{7AE34830-67BA-6550-02F6-314C6220D029}" dt="2023-09-20T16:15:15.284" v="2" actId="20577"/>
        <pc:sldMkLst>
          <pc:docMk/>
          <pc:sldMk cId="1347748248" sldId="368"/>
        </pc:sldMkLst>
        <pc:spChg chg="mod">
          <ac:chgData name="Ugo Ikokwu" userId="S::ugoikokwu@trustforlondon.org.uk::a981ef5a-e8d6-41c3-8bb9-cb5f422b5d0f" providerId="AD" clId="Web-{7AE34830-67BA-6550-02F6-314C6220D029}" dt="2023-09-20T16:15:15.284" v="2" actId="20577"/>
          <ac:spMkLst>
            <pc:docMk/>
            <pc:sldMk cId="1347748248" sldId="368"/>
            <ac:spMk id="7" creationId="{98D0FB8B-DD27-1E2A-7662-E8F7FA77A174}"/>
          </ac:spMkLst>
        </pc:spChg>
      </pc:sldChg>
    </pc:docChg>
  </pc:docChgLst>
  <pc:docChgLst>
    <pc:chgData name="Rebecca Roberts" userId="91e300a4-9df9-4ad3-a6c8-bc9153e90c0e" providerId="ADAL" clId="{100E80E0-D3EA-C848-9C0C-9C02F07537FF}"/>
    <pc:docChg chg="custSel modSld">
      <pc:chgData name="Rebecca Roberts" userId="91e300a4-9df9-4ad3-a6c8-bc9153e90c0e" providerId="ADAL" clId="{100E80E0-D3EA-C848-9C0C-9C02F07537FF}" dt="2023-09-19T10:36:24.974" v="310" actId="403"/>
      <pc:docMkLst>
        <pc:docMk/>
      </pc:docMkLst>
      <pc:sldChg chg="modSp mod">
        <pc:chgData name="Rebecca Roberts" userId="91e300a4-9df9-4ad3-a6c8-bc9153e90c0e" providerId="ADAL" clId="{100E80E0-D3EA-C848-9C0C-9C02F07537FF}" dt="2023-09-19T07:38:45.251" v="302" actId="20577"/>
        <pc:sldMkLst>
          <pc:docMk/>
          <pc:sldMk cId="0" sldId="256"/>
        </pc:sldMkLst>
        <pc:spChg chg="mod">
          <ac:chgData name="Rebecca Roberts" userId="91e300a4-9df9-4ad3-a6c8-bc9153e90c0e" providerId="ADAL" clId="{100E80E0-D3EA-C848-9C0C-9C02F07537FF}" dt="2023-09-19T07:38:45.251" v="302" actId="20577"/>
          <ac:spMkLst>
            <pc:docMk/>
            <pc:sldMk cId="0" sldId="256"/>
            <ac:spMk id="8" creationId="{00000000-0000-0000-0000-000000000000}"/>
          </ac:spMkLst>
        </pc:spChg>
      </pc:sldChg>
      <pc:sldChg chg="modSp mod">
        <pc:chgData name="Rebecca Roberts" userId="91e300a4-9df9-4ad3-a6c8-bc9153e90c0e" providerId="ADAL" clId="{100E80E0-D3EA-C848-9C0C-9C02F07537FF}" dt="2023-09-19T07:37:21.582" v="288" actId="20577"/>
        <pc:sldMkLst>
          <pc:docMk/>
          <pc:sldMk cId="0" sldId="268"/>
        </pc:sldMkLst>
        <pc:spChg chg="mod">
          <ac:chgData name="Rebecca Roberts" userId="91e300a4-9df9-4ad3-a6c8-bc9153e90c0e" providerId="ADAL" clId="{100E80E0-D3EA-C848-9C0C-9C02F07537FF}" dt="2023-09-19T07:37:21.582" v="288" actId="20577"/>
          <ac:spMkLst>
            <pc:docMk/>
            <pc:sldMk cId="0" sldId="268"/>
            <ac:spMk id="5" creationId="{279D2DB8-286A-701B-AAC7-6AD69F80F17B}"/>
          </ac:spMkLst>
        </pc:spChg>
      </pc:sldChg>
      <pc:sldChg chg="modSp mod">
        <pc:chgData name="Rebecca Roberts" userId="91e300a4-9df9-4ad3-a6c8-bc9153e90c0e" providerId="ADAL" clId="{100E80E0-D3EA-C848-9C0C-9C02F07537FF}" dt="2023-09-18T15:47:28.863" v="7" actId="20577"/>
        <pc:sldMkLst>
          <pc:docMk/>
          <pc:sldMk cId="0" sldId="274"/>
        </pc:sldMkLst>
        <pc:spChg chg="mod">
          <ac:chgData name="Rebecca Roberts" userId="91e300a4-9df9-4ad3-a6c8-bc9153e90c0e" providerId="ADAL" clId="{100E80E0-D3EA-C848-9C0C-9C02F07537FF}" dt="2023-09-18T15:47:18.165" v="3" actId="20577"/>
          <ac:spMkLst>
            <pc:docMk/>
            <pc:sldMk cId="0" sldId="274"/>
            <ac:spMk id="13" creationId="{B996CA59-E563-474B-787D-D6B4A8A7DCAD}"/>
          </ac:spMkLst>
        </pc:spChg>
        <pc:spChg chg="mod">
          <ac:chgData name="Rebecca Roberts" userId="91e300a4-9df9-4ad3-a6c8-bc9153e90c0e" providerId="ADAL" clId="{100E80E0-D3EA-C848-9C0C-9C02F07537FF}" dt="2023-09-18T15:47:28.863" v="7" actId="20577"/>
          <ac:spMkLst>
            <pc:docMk/>
            <pc:sldMk cId="0" sldId="274"/>
            <ac:spMk id="15" creationId="{2C3A2E1A-64F4-747E-E1CD-0339CAAD628C}"/>
          </ac:spMkLst>
        </pc:spChg>
      </pc:sldChg>
      <pc:sldChg chg="addSp delSp modSp mod modNotesTx">
        <pc:chgData name="Rebecca Roberts" userId="91e300a4-9df9-4ad3-a6c8-bc9153e90c0e" providerId="ADAL" clId="{100E80E0-D3EA-C848-9C0C-9C02F07537FF}" dt="2023-09-19T08:22:53.483" v="306"/>
        <pc:sldMkLst>
          <pc:docMk/>
          <pc:sldMk cId="3651386290" sldId="282"/>
        </pc:sldMkLst>
        <pc:spChg chg="add del mod">
          <ac:chgData name="Rebecca Roberts" userId="91e300a4-9df9-4ad3-a6c8-bc9153e90c0e" providerId="ADAL" clId="{100E80E0-D3EA-C848-9C0C-9C02F07537FF}" dt="2023-09-19T08:22:53.483" v="306"/>
          <ac:spMkLst>
            <pc:docMk/>
            <pc:sldMk cId="3651386290" sldId="282"/>
            <ac:spMk id="2" creationId="{24617AD6-7A88-085F-CEA6-D5B6235FB9ED}"/>
          </ac:spMkLst>
        </pc:spChg>
      </pc:sldChg>
      <pc:sldChg chg="delSp modSp mod">
        <pc:chgData name="Rebecca Roberts" userId="91e300a4-9df9-4ad3-a6c8-bc9153e90c0e" providerId="ADAL" clId="{100E80E0-D3EA-C848-9C0C-9C02F07537FF}" dt="2023-09-19T07:38:03.717" v="290" actId="478"/>
        <pc:sldMkLst>
          <pc:docMk/>
          <pc:sldMk cId="1707564259" sldId="355"/>
        </pc:sldMkLst>
        <pc:spChg chg="mod">
          <ac:chgData name="Rebecca Roberts" userId="91e300a4-9df9-4ad3-a6c8-bc9153e90c0e" providerId="ADAL" clId="{100E80E0-D3EA-C848-9C0C-9C02F07537FF}" dt="2023-09-18T15:47:42.878" v="11" actId="20577"/>
          <ac:spMkLst>
            <pc:docMk/>
            <pc:sldMk cId="1707564259" sldId="355"/>
            <ac:spMk id="3" creationId="{9930206A-241D-975B-0141-057DBCFE40E0}"/>
          </ac:spMkLst>
        </pc:spChg>
        <pc:spChg chg="mod">
          <ac:chgData name="Rebecca Roberts" userId="91e300a4-9df9-4ad3-a6c8-bc9153e90c0e" providerId="ADAL" clId="{100E80E0-D3EA-C848-9C0C-9C02F07537FF}" dt="2023-09-18T15:47:54.534" v="15" actId="20577"/>
          <ac:spMkLst>
            <pc:docMk/>
            <pc:sldMk cId="1707564259" sldId="355"/>
            <ac:spMk id="5" creationId="{F2A19D59-D33F-B69E-940C-9DD147ADA4CF}"/>
          </ac:spMkLst>
        </pc:spChg>
        <pc:spChg chg="del mod">
          <ac:chgData name="Rebecca Roberts" userId="91e300a4-9df9-4ad3-a6c8-bc9153e90c0e" providerId="ADAL" clId="{100E80E0-D3EA-C848-9C0C-9C02F07537FF}" dt="2023-09-19T07:38:03.717" v="290" actId="478"/>
          <ac:spMkLst>
            <pc:docMk/>
            <pc:sldMk cId="1707564259" sldId="355"/>
            <ac:spMk id="8" creationId="{00000000-0000-0000-0000-000000000000}"/>
          </ac:spMkLst>
        </pc:spChg>
      </pc:sldChg>
      <pc:sldChg chg="delSp modSp mod">
        <pc:chgData name="Rebecca Roberts" userId="91e300a4-9df9-4ad3-a6c8-bc9153e90c0e" providerId="ADAL" clId="{100E80E0-D3EA-C848-9C0C-9C02F07537FF}" dt="2023-09-19T07:38:08.551" v="292" actId="478"/>
        <pc:sldMkLst>
          <pc:docMk/>
          <pc:sldMk cId="1598168783" sldId="356"/>
        </pc:sldMkLst>
        <pc:spChg chg="mod">
          <ac:chgData name="Rebecca Roberts" userId="91e300a4-9df9-4ad3-a6c8-bc9153e90c0e" providerId="ADAL" clId="{100E80E0-D3EA-C848-9C0C-9C02F07537FF}" dt="2023-09-18T15:48:16.339" v="26" actId="20577"/>
          <ac:spMkLst>
            <pc:docMk/>
            <pc:sldMk cId="1598168783" sldId="356"/>
            <ac:spMk id="3" creationId="{9930206A-241D-975B-0141-057DBCFE40E0}"/>
          </ac:spMkLst>
        </pc:spChg>
        <pc:spChg chg="mod">
          <ac:chgData name="Rebecca Roberts" userId="91e300a4-9df9-4ad3-a6c8-bc9153e90c0e" providerId="ADAL" clId="{100E80E0-D3EA-C848-9C0C-9C02F07537FF}" dt="2023-09-18T15:48:26.688" v="30" actId="20577"/>
          <ac:spMkLst>
            <pc:docMk/>
            <pc:sldMk cId="1598168783" sldId="356"/>
            <ac:spMk id="5" creationId="{F2A19D59-D33F-B69E-940C-9DD147ADA4CF}"/>
          </ac:spMkLst>
        </pc:spChg>
        <pc:spChg chg="del mod">
          <ac:chgData name="Rebecca Roberts" userId="91e300a4-9df9-4ad3-a6c8-bc9153e90c0e" providerId="ADAL" clId="{100E80E0-D3EA-C848-9C0C-9C02F07537FF}" dt="2023-09-19T07:38:08.551" v="292" actId="478"/>
          <ac:spMkLst>
            <pc:docMk/>
            <pc:sldMk cId="1598168783" sldId="356"/>
            <ac:spMk id="8" creationId="{00000000-0000-0000-0000-000000000000}"/>
          </ac:spMkLst>
        </pc:spChg>
      </pc:sldChg>
      <pc:sldChg chg="modSp mod">
        <pc:chgData name="Rebecca Roberts" userId="91e300a4-9df9-4ad3-a6c8-bc9153e90c0e" providerId="ADAL" clId="{100E80E0-D3EA-C848-9C0C-9C02F07537FF}" dt="2023-09-19T10:36:24.974" v="310" actId="403"/>
        <pc:sldMkLst>
          <pc:docMk/>
          <pc:sldMk cId="1347748248" sldId="368"/>
        </pc:sldMkLst>
        <pc:spChg chg="mod">
          <ac:chgData name="Rebecca Roberts" userId="91e300a4-9df9-4ad3-a6c8-bc9153e90c0e" providerId="ADAL" clId="{100E80E0-D3EA-C848-9C0C-9C02F07537FF}" dt="2023-09-19T10:36:24.974" v="310" actId="403"/>
          <ac:spMkLst>
            <pc:docMk/>
            <pc:sldMk cId="1347748248" sldId="368"/>
            <ac:spMk id="7" creationId="{98D0FB8B-DD27-1E2A-7662-E8F7FA77A174}"/>
          </ac:spMkLst>
        </pc:spChg>
      </pc:sldChg>
      <pc:sldChg chg="modSp mod">
        <pc:chgData name="Rebecca Roberts" userId="91e300a4-9df9-4ad3-a6c8-bc9153e90c0e" providerId="ADAL" clId="{100E80E0-D3EA-C848-9C0C-9C02F07537FF}" dt="2023-09-18T15:48:55.249" v="34" actId="20577"/>
        <pc:sldMkLst>
          <pc:docMk/>
          <pc:sldMk cId="2728599044" sldId="369"/>
        </pc:sldMkLst>
        <pc:spChg chg="mod">
          <ac:chgData name="Rebecca Roberts" userId="91e300a4-9df9-4ad3-a6c8-bc9153e90c0e" providerId="ADAL" clId="{100E80E0-D3EA-C848-9C0C-9C02F07537FF}" dt="2023-09-18T15:48:55.249" v="34" actId="20577"/>
          <ac:spMkLst>
            <pc:docMk/>
            <pc:sldMk cId="2728599044" sldId="369"/>
            <ac:spMk id="23" creationId="{8DAE8675-D0DF-938C-EC85-03DD824EA49B}"/>
          </ac:spMkLst>
        </pc:spChg>
      </pc:sldChg>
      <pc:sldChg chg="modSp mod">
        <pc:chgData name="Rebecca Roberts" userId="91e300a4-9df9-4ad3-a6c8-bc9153e90c0e" providerId="ADAL" clId="{100E80E0-D3EA-C848-9C0C-9C02F07537FF}" dt="2023-09-18T15:49:26.895" v="46" actId="20577"/>
        <pc:sldMkLst>
          <pc:docMk/>
          <pc:sldMk cId="3809818461" sldId="372"/>
        </pc:sldMkLst>
        <pc:spChg chg="mod">
          <ac:chgData name="Rebecca Roberts" userId="91e300a4-9df9-4ad3-a6c8-bc9153e90c0e" providerId="ADAL" clId="{100E80E0-D3EA-C848-9C0C-9C02F07537FF}" dt="2023-09-18T15:49:15.820" v="35" actId="20577"/>
          <ac:spMkLst>
            <pc:docMk/>
            <pc:sldMk cId="3809818461" sldId="372"/>
            <ac:spMk id="3" creationId="{E9DF305C-C9A4-10F3-BC8E-37768EB381C1}"/>
          </ac:spMkLst>
        </pc:spChg>
        <pc:spChg chg="mod">
          <ac:chgData name="Rebecca Roberts" userId="91e300a4-9df9-4ad3-a6c8-bc9153e90c0e" providerId="ADAL" clId="{100E80E0-D3EA-C848-9C0C-9C02F07537FF}" dt="2023-09-18T15:49:26.895" v="46" actId="20577"/>
          <ac:spMkLst>
            <pc:docMk/>
            <pc:sldMk cId="3809818461" sldId="372"/>
            <ac:spMk id="4" creationId="{FB4A0C13-A8E5-195E-7A81-6BFEBAAC2B72}"/>
          </ac:spMkLst>
        </pc:spChg>
      </pc:sldChg>
      <pc:sldChg chg="modSp mod">
        <pc:chgData name="Rebecca Roberts" userId="91e300a4-9df9-4ad3-a6c8-bc9153e90c0e" providerId="ADAL" clId="{100E80E0-D3EA-C848-9C0C-9C02F07537FF}" dt="2023-09-18T15:49:46.280" v="51" actId="20577"/>
        <pc:sldMkLst>
          <pc:docMk/>
          <pc:sldMk cId="923528652" sldId="373"/>
        </pc:sldMkLst>
        <pc:spChg chg="mod">
          <ac:chgData name="Rebecca Roberts" userId="91e300a4-9df9-4ad3-a6c8-bc9153e90c0e" providerId="ADAL" clId="{100E80E0-D3EA-C848-9C0C-9C02F07537FF}" dt="2023-09-18T15:49:46.280" v="51" actId="20577"/>
          <ac:spMkLst>
            <pc:docMk/>
            <pc:sldMk cId="923528652" sldId="373"/>
            <ac:spMk id="4" creationId="{FB4A0C13-A8E5-195E-7A81-6BFEBAAC2B72}"/>
          </ac:spMkLst>
        </pc:spChg>
      </pc:sldChg>
    </pc:docChg>
  </pc:docChgLst>
  <pc:docChgLst>
    <pc:chgData name="Rebecca Roberts" userId="S::rebeccaroberts@trustforlondon.org.uk::91e300a4-9df9-4ad3-a6c8-bc9153e90c0e" providerId="AD" clId="Web-{543F4E98-75AF-C637-4136-6813C4CE08D4}"/>
    <pc:docChg chg="delSld modSld sldOrd">
      <pc:chgData name="Rebecca Roberts" userId="S::rebeccaroberts@trustforlondon.org.uk::91e300a4-9df9-4ad3-a6c8-bc9153e90c0e" providerId="AD" clId="Web-{543F4E98-75AF-C637-4136-6813C4CE08D4}" dt="2023-09-21T08:38:03.282" v="6"/>
      <pc:docMkLst>
        <pc:docMk/>
      </pc:docMkLst>
      <pc:sldChg chg="modSp">
        <pc:chgData name="Rebecca Roberts" userId="S::rebeccaroberts@trustforlondon.org.uk::91e300a4-9df9-4ad3-a6c8-bc9153e90c0e" providerId="AD" clId="Web-{543F4E98-75AF-C637-4136-6813C4CE08D4}" dt="2023-09-21T08:23:04.695" v="4" actId="20577"/>
        <pc:sldMkLst>
          <pc:docMk/>
          <pc:sldMk cId="0" sldId="274"/>
        </pc:sldMkLst>
        <pc:spChg chg="mod">
          <ac:chgData name="Rebecca Roberts" userId="S::rebeccaroberts@trustforlondon.org.uk::91e300a4-9df9-4ad3-a6c8-bc9153e90c0e" providerId="AD" clId="Web-{543F4E98-75AF-C637-4136-6813C4CE08D4}" dt="2023-09-21T08:23:04.695" v="4" actId="20577"/>
          <ac:spMkLst>
            <pc:docMk/>
            <pc:sldMk cId="0" sldId="274"/>
            <ac:spMk id="13" creationId="{B996CA59-E563-474B-787D-D6B4A8A7DCAD}"/>
          </ac:spMkLst>
        </pc:spChg>
      </pc:sldChg>
      <pc:sldChg chg="ord">
        <pc:chgData name="Rebecca Roberts" userId="S::rebeccaroberts@trustforlondon.org.uk::91e300a4-9df9-4ad3-a6c8-bc9153e90c0e" providerId="AD" clId="Web-{543F4E98-75AF-C637-4136-6813C4CE08D4}" dt="2023-09-21T08:38:03.282" v="6"/>
        <pc:sldMkLst>
          <pc:docMk/>
          <pc:sldMk cId="1707564259" sldId="355"/>
        </pc:sldMkLst>
      </pc:sldChg>
      <pc:sldChg chg="del">
        <pc:chgData name="Rebecca Roberts" userId="S::rebeccaroberts@trustforlondon.org.uk::91e300a4-9df9-4ad3-a6c8-bc9153e90c0e" providerId="AD" clId="Web-{543F4E98-75AF-C637-4136-6813C4CE08D4}" dt="2023-09-21T08:37:57.579" v="5"/>
        <pc:sldMkLst>
          <pc:docMk/>
          <pc:sldMk cId="3952881850" sldId="359"/>
        </pc:sldMkLst>
      </pc:sldChg>
    </pc:docChg>
  </pc:docChgLst>
  <pc:docChgLst>
    <pc:chgData name="Ugo Ikokwu" userId="S::ugoikokwu@trustforlondon.org.uk::a981ef5a-e8d6-41c3-8bb9-cb5f422b5d0f" providerId="AD" clId="Web-{E3F1D477-1D88-1CD5-1D88-B60B05980DA1}"/>
    <pc:docChg chg="modSld sldOrd">
      <pc:chgData name="Ugo Ikokwu" userId="S::ugoikokwu@trustforlondon.org.uk::a981ef5a-e8d6-41c3-8bb9-cb5f422b5d0f" providerId="AD" clId="Web-{E3F1D477-1D88-1CD5-1D88-B60B05980DA1}" dt="2023-09-18T17:10:50.504" v="2" actId="14100"/>
      <pc:docMkLst>
        <pc:docMk/>
      </pc:docMkLst>
      <pc:sldChg chg="modSp ord">
        <pc:chgData name="Ugo Ikokwu" userId="S::ugoikokwu@trustforlondon.org.uk::a981ef5a-e8d6-41c3-8bb9-cb5f422b5d0f" providerId="AD" clId="Web-{E3F1D477-1D88-1CD5-1D88-B60B05980DA1}" dt="2023-09-18T17:10:50.504" v="2" actId="14100"/>
        <pc:sldMkLst>
          <pc:docMk/>
          <pc:sldMk cId="3952881850" sldId="359"/>
        </pc:sldMkLst>
        <pc:picChg chg="mod">
          <ac:chgData name="Ugo Ikokwu" userId="S::ugoikokwu@trustforlondon.org.uk::a981ef5a-e8d6-41c3-8bb9-cb5f422b5d0f" providerId="AD" clId="Web-{E3F1D477-1D88-1CD5-1D88-B60B05980DA1}" dt="2023-09-18T17:10:50.504" v="2" actId="14100"/>
          <ac:picMkLst>
            <pc:docMk/>
            <pc:sldMk cId="3952881850" sldId="359"/>
            <ac:picMk id="5" creationId="{098844F9-700D-CCD4-3564-C4819058CAE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ADA7128-8094-0D49-880D-6D70A5934C54}" type="datetimeFigureOut">
              <a:rPr lang="en-US" smtClean="0"/>
              <a:t>9/21/2023</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5E2E3FB5-5260-8F47-BE37-CCE8F1F4D9C5}" type="slidenum">
              <a:rPr lang="en-US" smtClean="0"/>
              <a:t>‹#›</a:t>
            </a:fld>
            <a:endParaRPr lang="en-US"/>
          </a:p>
        </p:txBody>
      </p:sp>
    </p:spTree>
    <p:extLst>
      <p:ext uri="{BB962C8B-B14F-4D97-AF65-F5344CB8AC3E}">
        <p14:creationId xmlns:p14="http://schemas.microsoft.com/office/powerpoint/2010/main" val="64192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2E3FB5-5260-8F47-BE37-CCE8F1F4D9C5}" type="slidenum">
              <a:rPr lang="en-US" smtClean="0"/>
              <a:t>1</a:t>
            </a:fld>
            <a:endParaRPr lang="en-US"/>
          </a:p>
        </p:txBody>
      </p:sp>
    </p:spTree>
    <p:extLst>
      <p:ext uri="{BB962C8B-B14F-4D97-AF65-F5344CB8AC3E}">
        <p14:creationId xmlns:p14="http://schemas.microsoft.com/office/powerpoint/2010/main" val="1641475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E3FB5-5260-8F47-BE37-CCE8F1F4D9C5}" type="slidenum">
              <a:rPr lang="en-US" smtClean="0"/>
              <a:t>21</a:t>
            </a:fld>
            <a:endParaRPr lang="en-US"/>
          </a:p>
        </p:txBody>
      </p:sp>
    </p:spTree>
    <p:extLst>
      <p:ext uri="{BB962C8B-B14F-4D97-AF65-F5344CB8AC3E}">
        <p14:creationId xmlns:p14="http://schemas.microsoft.com/office/powerpoint/2010/main" val="3328609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E3FB5-5260-8F47-BE37-CCE8F1F4D9C5}" type="slidenum">
              <a:rPr lang="en-US" smtClean="0"/>
              <a:t>2</a:t>
            </a:fld>
            <a:endParaRPr lang="en-US"/>
          </a:p>
        </p:txBody>
      </p:sp>
    </p:spTree>
    <p:extLst>
      <p:ext uri="{BB962C8B-B14F-4D97-AF65-F5344CB8AC3E}">
        <p14:creationId xmlns:p14="http://schemas.microsoft.com/office/powerpoint/2010/main" val="797237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dirty="0">
                <a:effectLst/>
                <a:latin typeface="Calibri" panose="020F0502020204030204" pitchFamily="34" charset="0"/>
              </a:rPr>
              <a:t>During 2022 we gave out over £13m, </a:t>
            </a:r>
            <a:r>
              <a:rPr lang="en-US" sz="1800" b="0" i="0" u="none" strike="noStrike" dirty="0" err="1">
                <a:effectLst/>
                <a:latin typeface="Calibri" panose="020F0502020204030204" pitchFamily="34" charset="0"/>
              </a:rPr>
              <a:t>totalling</a:t>
            </a:r>
            <a:r>
              <a:rPr lang="en-US" sz="1800" b="0" i="0" u="none" strike="noStrike" dirty="0">
                <a:effectLst/>
                <a:latin typeface="Calibri" panose="020F0502020204030204" pitchFamily="34" charset="0"/>
              </a:rPr>
              <a:t> 139 grants. £3.38m in social investment to support six growing social enterprises. </a:t>
            </a:r>
          </a:p>
          <a:p>
            <a:pPr algn="l" rtl="0" fontAlgn="base">
              <a:buFont typeface="Arial" panose="020B0604020202020204" pitchFamily="34" charset="0"/>
              <a:buChar char="•"/>
            </a:pPr>
            <a:r>
              <a:rPr lang="en-US" sz="1800" b="0" i="0" u="none" strike="noStrike" dirty="0">
                <a:effectLst/>
                <a:latin typeface="Calibri" panose="020F0502020204030204" pitchFamily="34" charset="0"/>
              </a:rPr>
              <a:t>Continuation grants, DJF and RJF, social investment also available </a:t>
            </a:r>
          </a:p>
          <a:p>
            <a:pPr algn="l" rtl="0" fontAlgn="base">
              <a:buFont typeface="Arial" panose="020B0604020202020204" pitchFamily="34" charset="0"/>
              <a:buChar char="•"/>
            </a:pPr>
            <a:r>
              <a:rPr lang="en-US" sz="1800" b="0" i="0" u="none" strike="noStrike" dirty="0">
                <a:effectLst/>
                <a:latin typeface="Calibri" panose="020F0502020204030204" pitchFamily="34" charset="0"/>
              </a:rPr>
              <a:t>New </a:t>
            </a:r>
            <a:r>
              <a:rPr lang="en-US" sz="1800" b="0" i="0" u="none" strike="noStrike" dirty="0" err="1">
                <a:effectLst/>
                <a:latin typeface="Calibri" panose="020F0502020204030204" pitchFamily="34" charset="0"/>
              </a:rPr>
              <a:t>programmes</a:t>
            </a:r>
            <a:r>
              <a:rPr lang="en-US" sz="1800" b="0" i="0" u="none" strike="noStrike" dirty="0">
                <a:effectLst/>
                <a:latin typeface="Calibri" panose="020F0502020204030204" pitchFamily="34" charset="0"/>
              </a:rPr>
              <a:t> open next year  </a:t>
            </a:r>
          </a:p>
          <a:p>
            <a:pPr algn="l" rtl="0" fontAlgn="base">
              <a:buFont typeface="Arial" panose="020B0604020202020204" pitchFamily="34" charset="0"/>
              <a:buChar char="•"/>
            </a:pPr>
            <a:r>
              <a:rPr lang="en-US" sz="1800" b="0" i="0" u="none" strike="noStrike" dirty="0">
                <a:effectLst/>
                <a:latin typeface="Calibri" panose="020F0502020204030204" pitchFamily="34" charset="0"/>
              </a:rPr>
              <a:t>Across our </a:t>
            </a:r>
            <a:r>
              <a:rPr lang="en-US" sz="1800" b="0" i="0" u="none" strike="noStrike" dirty="0" err="1">
                <a:effectLst/>
                <a:latin typeface="Calibri" panose="020F0502020204030204" pitchFamily="34" charset="0"/>
              </a:rPr>
              <a:t>programmes</a:t>
            </a:r>
            <a:r>
              <a:rPr lang="en-US" sz="1800" b="0" i="0" u="none" strike="noStrike" dirty="0">
                <a:effectLst/>
                <a:latin typeface="Calibri" panose="020F0502020204030204" pitchFamily="34" charset="0"/>
              </a:rPr>
              <a:t> – 45% of funding went to user led </a:t>
            </a:r>
            <a:r>
              <a:rPr lang="en-US" sz="1800" b="0" i="0" u="none" strike="noStrike" dirty="0" err="1">
                <a:effectLst/>
                <a:latin typeface="Calibri" panose="020F0502020204030204" pitchFamily="34" charset="0"/>
              </a:rPr>
              <a:t>organisations</a:t>
            </a:r>
            <a:r>
              <a:rPr lang="en-US" sz="1800" b="0" i="0" u="none" strike="noStrike" dirty="0">
                <a:effectLst/>
                <a:latin typeface="Calibri" panose="020F0502020204030204" pitchFamily="34" charset="0"/>
              </a:rPr>
              <a:t>; of which the largest % was to black, </a:t>
            </a:r>
            <a:r>
              <a:rPr lang="en-US" sz="1800" b="0" i="0" u="none" strike="noStrike" dirty="0" err="1">
                <a:effectLst/>
                <a:latin typeface="Calibri" panose="020F0502020204030204" pitchFamily="34" charset="0"/>
              </a:rPr>
              <a:t>asian</a:t>
            </a:r>
            <a:r>
              <a:rPr lang="en-US" sz="1800" b="0" i="0" u="none" strike="noStrike" dirty="0">
                <a:effectLst/>
                <a:latin typeface="Calibri" panose="020F0502020204030204" pitchFamily="34" charset="0"/>
              </a:rPr>
              <a:t> and </a:t>
            </a:r>
            <a:r>
              <a:rPr lang="en-US" sz="1800" b="0" i="0" u="none" strike="noStrike" dirty="0" err="1">
                <a:effectLst/>
                <a:latin typeface="Calibri" panose="020F0502020204030204" pitchFamily="34" charset="0"/>
              </a:rPr>
              <a:t>racialised</a:t>
            </a:r>
            <a:r>
              <a:rPr lang="en-US" sz="1800" b="0" i="0" u="none" strike="noStrike" dirty="0">
                <a:effectLst/>
                <a:latin typeface="Calibri" panose="020F0502020204030204" pitchFamily="34" charset="0"/>
              </a:rPr>
              <a:t> groups; analysis of 350 grants awarded under our current strategy 53% had an explicit aim to tackle racial inequity. Continued commitment as part of our next strategy so if not eligible or RJF isn’t quite the right fit, may be opportunities when we launch our new strategy next year; </a:t>
            </a:r>
          </a:p>
          <a:p>
            <a:endParaRPr lang="en-US" dirty="0"/>
          </a:p>
        </p:txBody>
      </p:sp>
      <p:sp>
        <p:nvSpPr>
          <p:cNvPr id="4" name="Slide Number Placeholder 3"/>
          <p:cNvSpPr>
            <a:spLocks noGrp="1"/>
          </p:cNvSpPr>
          <p:nvPr>
            <p:ph type="sldNum" sz="quarter" idx="5"/>
          </p:nvPr>
        </p:nvSpPr>
        <p:spPr/>
        <p:txBody>
          <a:bodyPr/>
          <a:lstStyle/>
          <a:p>
            <a:fld id="{5E2E3FB5-5260-8F47-BE37-CCE8F1F4D9C5}" type="slidenum">
              <a:rPr lang="en-US" smtClean="0"/>
              <a:t>3</a:t>
            </a:fld>
            <a:endParaRPr lang="en-US"/>
          </a:p>
        </p:txBody>
      </p:sp>
    </p:spTree>
    <p:extLst>
      <p:ext uri="{BB962C8B-B14F-4D97-AF65-F5344CB8AC3E}">
        <p14:creationId xmlns:p14="http://schemas.microsoft.com/office/powerpoint/2010/main" val="863872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424F"/>
                </a:solidFill>
                <a:latin typeface="Roboto" panose="02000000000000000000" pitchFamily="2" charset="0"/>
              </a:rPr>
              <a:t>Until launch of new grants strategy in 2024, we are only open for continuation grants from existing </a:t>
            </a:r>
            <a:r>
              <a:rPr lang="en-GB" sz="1200" dirty="0" err="1">
                <a:solidFill>
                  <a:srgbClr val="00424F"/>
                </a:solidFill>
                <a:latin typeface="Roboto" panose="02000000000000000000" pitchFamily="2" charset="0"/>
              </a:rPr>
              <a:t>grantholders</a:t>
            </a:r>
            <a:r>
              <a:rPr lang="en-GB" sz="1200" dirty="0">
                <a:solidFill>
                  <a:srgbClr val="00424F"/>
                </a:solidFill>
                <a:latin typeface="Roboto" panose="02000000000000000000" pitchFamily="2" charset="0"/>
              </a:rPr>
              <a:t>; DJF and RJF.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424F"/>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pc="-45" dirty="0">
                <a:solidFill>
                  <a:srgbClr val="00424F"/>
                </a:solidFill>
                <a:latin typeface="Roboto"/>
                <a:cs typeface="Roboto"/>
              </a:rPr>
              <a:t>Racial Justice Fund is a partnership with the City Bridge Trust focused on increasing economic empowerment in London’s Black and </a:t>
            </a:r>
            <a:r>
              <a:rPr lang="en-GB" sz="1200" spc="-45" dirty="0" err="1">
                <a:solidFill>
                  <a:srgbClr val="00424F"/>
                </a:solidFill>
                <a:latin typeface="Roboto"/>
                <a:cs typeface="Roboto"/>
              </a:rPr>
              <a:t>minoritised</a:t>
            </a:r>
            <a:r>
              <a:rPr lang="en-GB" sz="1200" spc="-45" dirty="0">
                <a:solidFill>
                  <a:srgbClr val="00424F"/>
                </a:solidFill>
                <a:latin typeface="Roboto"/>
                <a:cs typeface="Roboto"/>
              </a:rPr>
              <a:t>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424F"/>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424F"/>
                </a:solidFill>
                <a:latin typeface="Roboto" panose="02000000000000000000" pitchFamily="2" charset="0"/>
              </a:rPr>
              <a:t>Disability Justice Fund: is a partnership with the City Bridge Trust focused on giving </a:t>
            </a:r>
            <a:r>
              <a:rPr lang="en-GB" sz="1200" b="0" i="0" u="none" strike="noStrike" dirty="0">
                <a:solidFill>
                  <a:srgbClr val="00424F"/>
                </a:solidFill>
                <a:effectLst/>
                <a:latin typeface="Roboto" panose="02000000000000000000" pitchFamily="2" charset="0"/>
              </a:rPr>
              <a:t>Deaf and Disabled People’s Organisations a stronger voice and more power to demand the systematic change we need for a fair society.</a:t>
            </a:r>
            <a:endParaRPr lang="en-GB" sz="1200" dirty="0"/>
          </a:p>
          <a:p>
            <a:endParaRPr lang="en-US" dirty="0"/>
          </a:p>
        </p:txBody>
      </p:sp>
      <p:sp>
        <p:nvSpPr>
          <p:cNvPr id="4" name="Slide Number Placeholder 3"/>
          <p:cNvSpPr>
            <a:spLocks noGrp="1"/>
          </p:cNvSpPr>
          <p:nvPr>
            <p:ph type="sldNum" sz="quarter" idx="5"/>
          </p:nvPr>
        </p:nvSpPr>
        <p:spPr/>
        <p:txBody>
          <a:bodyPr/>
          <a:lstStyle/>
          <a:p>
            <a:fld id="{5E2E3FB5-5260-8F47-BE37-CCE8F1F4D9C5}" type="slidenum">
              <a:rPr lang="en-US" smtClean="0"/>
              <a:t>4</a:t>
            </a:fld>
            <a:endParaRPr lang="en-US"/>
          </a:p>
        </p:txBody>
      </p:sp>
    </p:spTree>
    <p:extLst>
      <p:ext uri="{BB962C8B-B14F-4D97-AF65-F5344CB8AC3E}">
        <p14:creationId xmlns:p14="http://schemas.microsoft.com/office/powerpoint/2010/main" val="3247268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E3FB5-5260-8F47-BE37-CCE8F1F4D9C5}" type="slidenum">
              <a:rPr lang="en-US" smtClean="0"/>
              <a:t>7</a:t>
            </a:fld>
            <a:endParaRPr lang="en-US"/>
          </a:p>
        </p:txBody>
      </p:sp>
    </p:spTree>
    <p:extLst>
      <p:ext uri="{BB962C8B-B14F-4D97-AF65-F5344CB8AC3E}">
        <p14:creationId xmlns:p14="http://schemas.microsoft.com/office/powerpoint/2010/main" val="1889595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E2E3FB5-5260-8F47-BE37-CCE8F1F4D9C5}" type="slidenum">
              <a:rPr lang="en-US" smtClean="0"/>
              <a:t>8</a:t>
            </a:fld>
            <a:endParaRPr lang="en-US"/>
          </a:p>
        </p:txBody>
      </p:sp>
    </p:spTree>
    <p:extLst>
      <p:ext uri="{BB962C8B-B14F-4D97-AF65-F5344CB8AC3E}">
        <p14:creationId xmlns:p14="http://schemas.microsoft.com/office/powerpoint/2010/main" val="4242749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E3FB5-5260-8F47-BE37-CCE8F1F4D9C5}" type="slidenum">
              <a:rPr lang="en-US" smtClean="0"/>
              <a:t>18</a:t>
            </a:fld>
            <a:endParaRPr lang="en-US"/>
          </a:p>
        </p:txBody>
      </p:sp>
    </p:spTree>
    <p:extLst>
      <p:ext uri="{BB962C8B-B14F-4D97-AF65-F5344CB8AC3E}">
        <p14:creationId xmlns:p14="http://schemas.microsoft.com/office/powerpoint/2010/main" val="312044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E3FB5-5260-8F47-BE37-CCE8F1F4D9C5}" type="slidenum">
              <a:rPr lang="en-US" smtClean="0"/>
              <a:t>19</a:t>
            </a:fld>
            <a:endParaRPr lang="en-US"/>
          </a:p>
        </p:txBody>
      </p:sp>
    </p:spTree>
    <p:extLst>
      <p:ext uri="{BB962C8B-B14F-4D97-AF65-F5344CB8AC3E}">
        <p14:creationId xmlns:p14="http://schemas.microsoft.com/office/powerpoint/2010/main" val="1775958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E3FB5-5260-8F47-BE37-CCE8F1F4D9C5}" type="slidenum">
              <a:rPr lang="en-US" smtClean="0"/>
              <a:t>20</a:t>
            </a:fld>
            <a:endParaRPr lang="en-US"/>
          </a:p>
        </p:txBody>
      </p:sp>
    </p:spTree>
    <p:extLst>
      <p:ext uri="{BB962C8B-B14F-4D97-AF65-F5344CB8AC3E}">
        <p14:creationId xmlns:p14="http://schemas.microsoft.com/office/powerpoint/2010/main" val="1305569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11550" b="1" i="0">
                <a:solidFill>
                  <a:schemeClr val="bg1"/>
                </a:solidFill>
                <a:latin typeface="Roboto"/>
                <a:cs typeface="Roboto"/>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9/21/2023</a:t>
            </a:fld>
            <a:endParaRPr lang="en-US"/>
          </a:p>
        </p:txBody>
      </p:sp>
      <p:sp>
        <p:nvSpPr>
          <p:cNvPr id="6" name="Holder 6"/>
          <p:cNvSpPr>
            <a:spLocks noGrp="1"/>
          </p:cNvSpPr>
          <p:nvPr>
            <p:ph type="sldNum" sz="quarter" idx="7"/>
          </p:nvPr>
        </p:nvSpPr>
        <p:spPr/>
        <p:txBody>
          <a:bodyPr lIns="0" tIns="0" rIns="0" bIns="0"/>
          <a:lstStyle>
            <a:lvl1pPr>
              <a:defRPr sz="1950" b="0" i="0">
                <a:solidFill>
                  <a:schemeClr val="bg1"/>
                </a:solidFill>
                <a:latin typeface="Roboto"/>
                <a:cs typeface="Roboto"/>
              </a:defRPr>
            </a:lvl1pPr>
          </a:lstStyle>
          <a:p>
            <a:pPr marL="55244">
              <a:lnSpc>
                <a:spcPts val="2325"/>
              </a:lnSpc>
            </a:pPr>
            <a:fld id="{81D60167-4931-47E6-BA6A-407CBD079E47}" type="slidenum">
              <a:rPr spc="-25" dirty="0"/>
              <a:t>‹#›</a:t>
            </a:fld>
            <a:endParaRPr spc="-25"/>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1550" b="1" i="0">
                <a:solidFill>
                  <a:schemeClr val="bg1"/>
                </a:solidFill>
                <a:latin typeface="Roboto"/>
                <a:cs typeface="Roboto"/>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9/21/2023</a:t>
            </a:fld>
            <a:endParaRPr lang="en-US"/>
          </a:p>
        </p:txBody>
      </p:sp>
      <p:sp>
        <p:nvSpPr>
          <p:cNvPr id="6" name="Holder 6"/>
          <p:cNvSpPr>
            <a:spLocks noGrp="1"/>
          </p:cNvSpPr>
          <p:nvPr>
            <p:ph type="sldNum" sz="quarter" idx="7"/>
          </p:nvPr>
        </p:nvSpPr>
        <p:spPr/>
        <p:txBody>
          <a:bodyPr lIns="0" tIns="0" rIns="0" bIns="0"/>
          <a:lstStyle>
            <a:lvl1pPr>
              <a:defRPr sz="1950" b="0" i="0">
                <a:solidFill>
                  <a:schemeClr val="bg1"/>
                </a:solidFill>
                <a:latin typeface="Roboto"/>
                <a:cs typeface="Roboto"/>
              </a:defRPr>
            </a:lvl1pPr>
          </a:lstStyle>
          <a:p>
            <a:pPr marL="55244">
              <a:lnSpc>
                <a:spcPts val="2325"/>
              </a:lnSpc>
            </a:pPr>
            <a:fld id="{81D60167-4931-47E6-BA6A-407CBD079E47}" type="slidenum">
              <a:rPr spc="-25" dirty="0"/>
              <a:t>‹#›</a:t>
            </a:fld>
            <a:endParaRPr spc="-25"/>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1550" b="1" i="0">
                <a:solidFill>
                  <a:schemeClr val="bg1"/>
                </a:solidFill>
                <a:latin typeface="Roboto"/>
                <a:cs typeface="Roboto"/>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9/21/2023</a:t>
            </a:fld>
            <a:endParaRPr lang="en-US"/>
          </a:p>
        </p:txBody>
      </p:sp>
      <p:sp>
        <p:nvSpPr>
          <p:cNvPr id="7" name="Holder 7"/>
          <p:cNvSpPr>
            <a:spLocks noGrp="1"/>
          </p:cNvSpPr>
          <p:nvPr>
            <p:ph type="sldNum" sz="quarter" idx="7"/>
          </p:nvPr>
        </p:nvSpPr>
        <p:spPr/>
        <p:txBody>
          <a:bodyPr lIns="0" tIns="0" rIns="0" bIns="0"/>
          <a:lstStyle>
            <a:lvl1pPr>
              <a:defRPr sz="1950" b="0" i="0">
                <a:solidFill>
                  <a:schemeClr val="bg1"/>
                </a:solidFill>
                <a:latin typeface="Roboto"/>
                <a:cs typeface="Roboto"/>
              </a:defRPr>
            </a:lvl1pPr>
          </a:lstStyle>
          <a:p>
            <a:pPr marL="55244">
              <a:lnSpc>
                <a:spcPts val="2325"/>
              </a:lnSpc>
            </a:pPr>
            <a:fld id="{81D60167-4931-47E6-BA6A-407CBD079E47}" type="slidenum">
              <a:rPr spc="-25" dirty="0"/>
              <a:t>‹#›</a:t>
            </a:fld>
            <a:endParaRPr spc="-25"/>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1550" b="1" i="0">
                <a:solidFill>
                  <a:schemeClr val="bg1"/>
                </a:solidFill>
                <a:latin typeface="Roboto"/>
                <a:cs typeface="Robo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9/21/2023</a:t>
            </a:fld>
            <a:endParaRPr lang="en-US"/>
          </a:p>
        </p:txBody>
      </p:sp>
      <p:sp>
        <p:nvSpPr>
          <p:cNvPr id="5" name="Holder 5"/>
          <p:cNvSpPr>
            <a:spLocks noGrp="1"/>
          </p:cNvSpPr>
          <p:nvPr>
            <p:ph type="sldNum" sz="quarter" idx="7"/>
          </p:nvPr>
        </p:nvSpPr>
        <p:spPr/>
        <p:txBody>
          <a:bodyPr lIns="0" tIns="0" rIns="0" bIns="0"/>
          <a:lstStyle>
            <a:lvl1pPr>
              <a:defRPr sz="1950" b="0" i="0">
                <a:solidFill>
                  <a:schemeClr val="bg1"/>
                </a:solidFill>
                <a:latin typeface="Roboto"/>
                <a:cs typeface="Roboto"/>
              </a:defRPr>
            </a:lvl1pPr>
          </a:lstStyle>
          <a:p>
            <a:pPr marL="55244">
              <a:lnSpc>
                <a:spcPts val="2325"/>
              </a:lnSpc>
            </a:pPr>
            <a:fld id="{81D60167-4931-47E6-BA6A-407CBD079E47}" type="slidenum">
              <a:rPr spc="-25" dirty="0"/>
              <a:t>‹#›</a:t>
            </a:fld>
            <a:endParaRPr spc="-25"/>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9/21/2023</a:t>
            </a:fld>
            <a:endParaRPr lang="en-US"/>
          </a:p>
        </p:txBody>
      </p:sp>
      <p:sp>
        <p:nvSpPr>
          <p:cNvPr id="4" name="Holder 4"/>
          <p:cNvSpPr>
            <a:spLocks noGrp="1"/>
          </p:cNvSpPr>
          <p:nvPr>
            <p:ph type="sldNum" sz="quarter" idx="7"/>
          </p:nvPr>
        </p:nvSpPr>
        <p:spPr/>
        <p:txBody>
          <a:bodyPr lIns="0" tIns="0" rIns="0" bIns="0"/>
          <a:lstStyle>
            <a:lvl1pPr>
              <a:defRPr sz="1950" b="0" i="0">
                <a:solidFill>
                  <a:schemeClr val="bg1"/>
                </a:solidFill>
                <a:latin typeface="Roboto"/>
                <a:cs typeface="Roboto"/>
              </a:defRPr>
            </a:lvl1pPr>
          </a:lstStyle>
          <a:p>
            <a:pPr marL="55244">
              <a:lnSpc>
                <a:spcPts val="2325"/>
              </a:lnSpc>
            </a:pPr>
            <a:fld id="{81D60167-4931-47E6-BA6A-407CBD079E47}" type="slidenum">
              <a:rPr spc="-25" dirty="0"/>
              <a:t>‹#›</a:t>
            </a:fld>
            <a:endParaRPr spc="-25"/>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897211" y="10288270"/>
            <a:ext cx="4540812" cy="276999"/>
          </a:xfrm>
          <a:prstGeom prst="rect">
            <a:avLst/>
          </a:prstGeom>
        </p:spPr>
        <p:txBody>
          <a:bodyPr/>
          <a:lstStyle/>
          <a:p>
            <a:fld id="{65E288BF-3B54-4511-8686-D576DF5F3F30}" type="datetime1">
              <a:rPr lang="en-US" smtClean="0"/>
              <a:t>9/21/2023</a:t>
            </a:fld>
            <a:endParaRPr lang="en-US"/>
          </a:p>
        </p:txBody>
      </p:sp>
      <p:sp>
        <p:nvSpPr>
          <p:cNvPr id="3" name="Footer Placeholder 2"/>
          <p:cNvSpPr>
            <a:spLocks noGrp="1"/>
          </p:cNvSpPr>
          <p:nvPr>
            <p:ph type="ftr" sz="quarter" idx="11"/>
          </p:nvPr>
        </p:nvSpPr>
        <p:spPr>
          <a:xfrm>
            <a:off x="2638664" y="10283969"/>
            <a:ext cx="9730815" cy="276999"/>
          </a:xfrm>
          <a:prstGeom prst="rect">
            <a:avLst/>
          </a:prstGeom>
        </p:spPr>
        <p:txBody>
          <a:bodyPr/>
          <a:lstStyle/>
          <a:p>
            <a:endParaRPr lang="en-US"/>
          </a:p>
        </p:txBody>
      </p:sp>
      <p:sp>
        <p:nvSpPr>
          <p:cNvPr id="4" name="Slide Number Placeholder 3"/>
          <p:cNvSpPr>
            <a:spLocks noGrp="1"/>
          </p:cNvSpPr>
          <p:nvPr>
            <p:ph type="sldNum" sz="quarter" idx="12"/>
          </p:nvPr>
        </p:nvSpPr>
        <p:spPr>
          <a:xfrm>
            <a:off x="18957090" y="10214552"/>
            <a:ext cx="360680" cy="300082"/>
          </a:xfrm>
        </p:spPr>
        <p:txBody>
          <a:bodyPr/>
          <a:lstStyle/>
          <a:p>
            <a:fld id="{A6CF501A-B4FF-1840-A3EC-D5D9B8AAED63}" type="slidenum">
              <a:rPr lang="en-US" smtClean="0"/>
              <a:t>‹#›</a:t>
            </a:fld>
            <a:endParaRPr lang="en-US"/>
          </a:p>
        </p:txBody>
      </p:sp>
      <p:sp>
        <p:nvSpPr>
          <p:cNvPr id="5" name="Title 4"/>
          <p:cNvSpPr>
            <a:spLocks noGrp="1"/>
          </p:cNvSpPr>
          <p:nvPr>
            <p:ph type="title"/>
          </p:nvPr>
        </p:nvSpPr>
        <p:spPr>
          <a:xfrm>
            <a:off x="805756" y="477107"/>
            <a:ext cx="8050369" cy="5332229"/>
          </a:xfrm>
        </p:spPr>
        <p:txBody>
          <a:bodyPr/>
          <a:lstStyle/>
          <a:p>
            <a:r>
              <a:rPr lang="en-US"/>
              <a:t>Click to edit Master title style</a:t>
            </a:r>
          </a:p>
        </p:txBody>
      </p:sp>
    </p:spTree>
    <p:extLst>
      <p:ext uri="{BB962C8B-B14F-4D97-AF65-F5344CB8AC3E}">
        <p14:creationId xmlns:p14="http://schemas.microsoft.com/office/powerpoint/2010/main" val="9972462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05756" y="477107"/>
            <a:ext cx="8050369" cy="4612382"/>
          </a:xfrm>
          <a:prstGeom prst="rect">
            <a:avLst/>
          </a:prstGeom>
        </p:spPr>
        <p:txBody>
          <a:bodyPr wrap="square" lIns="0" tIns="0" rIns="0" bIns="0">
            <a:spAutoFit/>
          </a:bodyPr>
          <a:lstStyle>
            <a:lvl1pPr>
              <a:defRPr sz="11550" b="1" i="0">
                <a:solidFill>
                  <a:schemeClr val="bg1"/>
                </a:solidFill>
                <a:latin typeface="Roboto"/>
                <a:cs typeface="Roboto"/>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9/21/2023</a:t>
            </a:fld>
            <a:endParaRPr lang="en-US"/>
          </a:p>
        </p:txBody>
      </p:sp>
      <p:sp>
        <p:nvSpPr>
          <p:cNvPr id="6" name="Holder 6"/>
          <p:cNvSpPr>
            <a:spLocks noGrp="1"/>
          </p:cNvSpPr>
          <p:nvPr>
            <p:ph type="sldNum" sz="quarter" idx="7"/>
          </p:nvPr>
        </p:nvSpPr>
        <p:spPr>
          <a:xfrm>
            <a:off x="18957090" y="10214552"/>
            <a:ext cx="360680" cy="320040"/>
          </a:xfrm>
          <a:prstGeom prst="rect">
            <a:avLst/>
          </a:prstGeom>
        </p:spPr>
        <p:txBody>
          <a:bodyPr wrap="square" lIns="0" tIns="0" rIns="0" bIns="0">
            <a:spAutoFit/>
          </a:bodyPr>
          <a:lstStyle>
            <a:lvl1pPr>
              <a:defRPr sz="1950" b="0" i="0">
                <a:solidFill>
                  <a:schemeClr val="bg1"/>
                </a:solidFill>
                <a:latin typeface="Roboto"/>
                <a:cs typeface="Roboto"/>
              </a:defRPr>
            </a:lvl1pPr>
          </a:lstStyle>
          <a:p>
            <a:pPr marL="55244">
              <a:lnSpc>
                <a:spcPts val="2325"/>
              </a:lnSpc>
            </a:pPr>
            <a:fld id="{81D60167-4931-47E6-BA6A-407CBD079E47}" type="slidenum">
              <a:rPr spc="-25" dirty="0"/>
              <a:t>‹#›</a:t>
            </a:fld>
            <a:endParaRPr spc="-25"/>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hyperlink" Target="https://www.southallcommunityalliance.com/" TargetMode="External"/><Relationship Id="rId5" Type="http://schemas.openxmlformats.org/officeDocument/2006/relationships/image" Target="../media/image17.png"/><Relationship Id="rId4" Type="http://schemas.openxmlformats.org/officeDocument/2006/relationships/hyperlink" Target="https://www.moneyaande.co.u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hyperlink" Target="https://latinelephant.org/" TargetMode="External"/><Relationship Id="rId5" Type="http://schemas.openxmlformats.org/officeDocument/2006/relationships/image" Target="../media/image19.png"/><Relationship Id="rId4" Type="http://schemas.openxmlformats.org/officeDocument/2006/relationships/hyperlink" Target="https://www.runnymedetrust.or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communitybarnet.org.uk/" TargetMode="Externa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www.tnbfc.co.uk/"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mailto:ugo@trustforlondon.org.uk" TargetMode="Externa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mailto:rebecca@trustforlondon.org.uk" TargetMode="External"/><Relationship Id="rId4" Type="http://schemas.openxmlformats.org/officeDocument/2006/relationships/hyperlink" Target="mailto:tripta@trustforlondon.org.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ethnicity-facts-figures.service.gov.uk/work-pay-and-benefits/pay-and-income/income-distribution/latest#by-ethnicity-before-housing-costs" TargetMode="External"/><Relationship Id="rId7" Type="http://schemas.openxmlformats.org/officeDocument/2006/relationships/image" Target="../media/image8.jpeg"/><Relationship Id="rId2" Type="http://schemas.openxmlformats.org/officeDocument/2006/relationships/hyperlink" Target="https://trustforlondon.org.uk/data/populations/ethnicity/?tab=poverty-rates-demographics" TargetMode="Externa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hyperlink" Target="https://www.ons.gov.uk/peoplepopulationandcommunity/personalandhouseholdfinances/incomeandwealth/articles/householdwealthbyethnicitygreatbritain/april2016tomarch2018" TargetMode="External"/><Relationship Id="rId4" Type="http://schemas.openxmlformats.org/officeDocument/2006/relationships/hyperlink" Target="https://wpi-economics.shinyapps.io/LPP_TS022_EthnicGroupDetailed_Map_v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5"/>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7A8B"/>
          </a:solidFill>
        </p:spPr>
        <p:txBody>
          <a:bodyPr wrap="square" lIns="0" tIns="0" rIns="0" bIns="0" rtlCol="0"/>
          <a:lstStyle/>
          <a:p>
            <a:pPr algn="l" rtl="0"/>
            <a:endParaRPr dirty="0"/>
          </a:p>
        </p:txBody>
      </p:sp>
      <p:sp>
        <p:nvSpPr>
          <p:cNvPr id="3" name="object 3"/>
          <p:cNvSpPr/>
          <p:nvPr/>
        </p:nvSpPr>
        <p:spPr>
          <a:xfrm>
            <a:off x="0" y="3535763"/>
            <a:ext cx="20104100" cy="4367530"/>
          </a:xfrm>
          <a:custGeom>
            <a:avLst/>
            <a:gdLst/>
            <a:ahLst/>
            <a:cxnLst/>
            <a:rect l="l" t="t" r="r" b="b"/>
            <a:pathLst>
              <a:path w="20104100" h="4367530">
                <a:moveTo>
                  <a:pt x="0" y="4367191"/>
                </a:moveTo>
                <a:lnTo>
                  <a:pt x="65858" y="4367032"/>
                </a:lnTo>
                <a:lnTo>
                  <a:pt x="108777" y="4366927"/>
                </a:lnTo>
                <a:lnTo>
                  <a:pt x="152540" y="4366818"/>
                </a:lnTo>
                <a:lnTo>
                  <a:pt x="197133" y="4366707"/>
                </a:lnTo>
                <a:lnTo>
                  <a:pt x="242544" y="4366593"/>
                </a:lnTo>
                <a:lnTo>
                  <a:pt x="288759" y="4366475"/>
                </a:lnTo>
                <a:lnTo>
                  <a:pt x="335765" y="4366355"/>
                </a:lnTo>
                <a:lnTo>
                  <a:pt x="383550" y="4366232"/>
                </a:lnTo>
                <a:lnTo>
                  <a:pt x="432101" y="4366107"/>
                </a:lnTo>
                <a:lnTo>
                  <a:pt x="481403" y="4365979"/>
                </a:lnTo>
                <a:lnTo>
                  <a:pt x="531445" y="4365848"/>
                </a:lnTo>
                <a:lnTo>
                  <a:pt x="582214" y="4365714"/>
                </a:lnTo>
                <a:lnTo>
                  <a:pt x="633696" y="4365578"/>
                </a:lnTo>
                <a:lnTo>
                  <a:pt x="685879" y="4365439"/>
                </a:lnTo>
                <a:lnTo>
                  <a:pt x="738749" y="4365298"/>
                </a:lnTo>
                <a:lnTo>
                  <a:pt x="792294" y="4365154"/>
                </a:lnTo>
                <a:lnTo>
                  <a:pt x="846500" y="4365008"/>
                </a:lnTo>
                <a:lnTo>
                  <a:pt x="901355" y="4364860"/>
                </a:lnTo>
                <a:lnTo>
                  <a:pt x="956846" y="4364709"/>
                </a:lnTo>
                <a:lnTo>
                  <a:pt x="1012959" y="4364556"/>
                </a:lnTo>
                <a:lnTo>
                  <a:pt x="1069682" y="4364401"/>
                </a:lnTo>
                <a:lnTo>
                  <a:pt x="1127001" y="4364244"/>
                </a:lnTo>
                <a:lnTo>
                  <a:pt x="1184904" y="4364084"/>
                </a:lnTo>
                <a:lnTo>
                  <a:pt x="1243378" y="4363923"/>
                </a:lnTo>
                <a:lnTo>
                  <a:pt x="1302410" y="4363759"/>
                </a:lnTo>
                <a:lnTo>
                  <a:pt x="1361986" y="4363593"/>
                </a:lnTo>
                <a:lnTo>
                  <a:pt x="1422094" y="4363426"/>
                </a:lnTo>
                <a:lnTo>
                  <a:pt x="1482721" y="4363257"/>
                </a:lnTo>
                <a:lnTo>
                  <a:pt x="1543853" y="4363085"/>
                </a:lnTo>
                <a:lnTo>
                  <a:pt x="1605478" y="4362912"/>
                </a:lnTo>
                <a:lnTo>
                  <a:pt x="1667583" y="4362737"/>
                </a:lnTo>
                <a:lnTo>
                  <a:pt x="1730155" y="4362561"/>
                </a:lnTo>
                <a:lnTo>
                  <a:pt x="1793181" y="4362383"/>
                </a:lnTo>
                <a:lnTo>
                  <a:pt x="1856647" y="4362203"/>
                </a:lnTo>
                <a:lnTo>
                  <a:pt x="1920542" y="4362021"/>
                </a:lnTo>
                <a:lnTo>
                  <a:pt x="1984851" y="4361838"/>
                </a:lnTo>
                <a:lnTo>
                  <a:pt x="2049562" y="4361654"/>
                </a:lnTo>
                <a:lnTo>
                  <a:pt x="2114662" y="4361468"/>
                </a:lnTo>
                <a:lnTo>
                  <a:pt x="2180138" y="4361281"/>
                </a:lnTo>
                <a:lnTo>
                  <a:pt x="2245977" y="4361092"/>
                </a:lnTo>
                <a:lnTo>
                  <a:pt x="2312166" y="4360902"/>
                </a:lnTo>
                <a:lnTo>
                  <a:pt x="2378692" y="4360711"/>
                </a:lnTo>
                <a:lnTo>
                  <a:pt x="2445542" y="4360518"/>
                </a:lnTo>
                <a:lnTo>
                  <a:pt x="2512703" y="4360324"/>
                </a:lnTo>
                <a:lnTo>
                  <a:pt x="2580161" y="4360130"/>
                </a:lnTo>
                <a:lnTo>
                  <a:pt x="2647905" y="4359934"/>
                </a:lnTo>
                <a:lnTo>
                  <a:pt x="2715921" y="4359737"/>
                </a:lnTo>
                <a:lnTo>
                  <a:pt x="2784196" y="4359539"/>
                </a:lnTo>
                <a:lnTo>
                  <a:pt x="2852718" y="4359340"/>
                </a:lnTo>
                <a:lnTo>
                  <a:pt x="2921472" y="4359140"/>
                </a:lnTo>
                <a:lnTo>
                  <a:pt x="2990446" y="4358940"/>
                </a:lnTo>
                <a:lnTo>
                  <a:pt x="3059628" y="4358738"/>
                </a:lnTo>
                <a:lnTo>
                  <a:pt x="3129003" y="4358536"/>
                </a:lnTo>
                <a:lnTo>
                  <a:pt x="3198560" y="4358333"/>
                </a:lnTo>
                <a:lnTo>
                  <a:pt x="3268285" y="4358130"/>
                </a:lnTo>
                <a:lnTo>
                  <a:pt x="3338165" y="4357925"/>
                </a:lnTo>
                <a:lnTo>
                  <a:pt x="3408188" y="4357721"/>
                </a:lnTo>
                <a:lnTo>
                  <a:pt x="3478340" y="4357515"/>
                </a:lnTo>
                <a:lnTo>
                  <a:pt x="3548608" y="4357309"/>
                </a:lnTo>
                <a:lnTo>
                  <a:pt x="3618979" y="4357103"/>
                </a:lnTo>
                <a:lnTo>
                  <a:pt x="3689440" y="4356896"/>
                </a:lnTo>
                <a:lnTo>
                  <a:pt x="3759979" y="4356689"/>
                </a:lnTo>
                <a:lnTo>
                  <a:pt x="3830582" y="4356482"/>
                </a:lnTo>
                <a:lnTo>
                  <a:pt x="3901237" y="4356274"/>
                </a:lnTo>
                <a:lnTo>
                  <a:pt x="3971930" y="4356066"/>
                </a:lnTo>
                <a:lnTo>
                  <a:pt x="4042648" y="4355858"/>
                </a:lnTo>
                <a:lnTo>
                  <a:pt x="4113378" y="4355650"/>
                </a:lnTo>
                <a:lnTo>
                  <a:pt x="4184108" y="4355442"/>
                </a:lnTo>
                <a:lnTo>
                  <a:pt x="4254825" y="4355233"/>
                </a:lnTo>
                <a:lnTo>
                  <a:pt x="4325514" y="4355025"/>
                </a:lnTo>
                <a:lnTo>
                  <a:pt x="4396165" y="4354817"/>
                </a:lnTo>
                <a:lnTo>
                  <a:pt x="4466762" y="4354609"/>
                </a:lnTo>
                <a:lnTo>
                  <a:pt x="4537295" y="4354400"/>
                </a:lnTo>
                <a:lnTo>
                  <a:pt x="4607748" y="4354193"/>
                </a:lnTo>
                <a:lnTo>
                  <a:pt x="4678111" y="4353985"/>
                </a:lnTo>
                <a:lnTo>
                  <a:pt x="4748368" y="4353777"/>
                </a:lnTo>
                <a:lnTo>
                  <a:pt x="4818509" y="4353570"/>
                </a:lnTo>
                <a:lnTo>
                  <a:pt x="4888519" y="4353364"/>
                </a:lnTo>
                <a:lnTo>
                  <a:pt x="4958385" y="4353157"/>
                </a:lnTo>
                <a:lnTo>
                  <a:pt x="5028095" y="4352952"/>
                </a:lnTo>
                <a:lnTo>
                  <a:pt x="5097636" y="4352746"/>
                </a:lnTo>
                <a:lnTo>
                  <a:pt x="5166994" y="4352541"/>
                </a:lnTo>
                <a:lnTo>
                  <a:pt x="5236157" y="4352337"/>
                </a:lnTo>
                <a:lnTo>
                  <a:pt x="5305112" y="4352134"/>
                </a:lnTo>
                <a:lnTo>
                  <a:pt x="5373845" y="4351931"/>
                </a:lnTo>
                <a:lnTo>
                  <a:pt x="5442344" y="4351728"/>
                </a:lnTo>
                <a:lnTo>
                  <a:pt x="5510596" y="4351527"/>
                </a:lnTo>
                <a:lnTo>
                  <a:pt x="5578587" y="4351326"/>
                </a:lnTo>
                <a:lnTo>
                  <a:pt x="5646305" y="4351127"/>
                </a:lnTo>
                <a:lnTo>
                  <a:pt x="5713737" y="4350928"/>
                </a:lnTo>
                <a:lnTo>
                  <a:pt x="5780870" y="4350730"/>
                </a:lnTo>
                <a:lnTo>
                  <a:pt x="5847690" y="4350533"/>
                </a:lnTo>
                <a:lnTo>
                  <a:pt x="5914185" y="4350337"/>
                </a:lnTo>
                <a:lnTo>
                  <a:pt x="5980343" y="4350142"/>
                </a:lnTo>
                <a:lnTo>
                  <a:pt x="6046149" y="4349949"/>
                </a:lnTo>
                <a:lnTo>
                  <a:pt x="6111590" y="4349756"/>
                </a:lnTo>
                <a:lnTo>
                  <a:pt x="6176655" y="4349565"/>
                </a:lnTo>
                <a:lnTo>
                  <a:pt x="6241330" y="4349375"/>
                </a:lnTo>
                <a:lnTo>
                  <a:pt x="6305601" y="4349186"/>
                </a:lnTo>
                <a:lnTo>
                  <a:pt x="6369457" y="4348999"/>
                </a:lnTo>
                <a:lnTo>
                  <a:pt x="6432883" y="4348813"/>
                </a:lnTo>
                <a:lnTo>
                  <a:pt x="6495867" y="4348629"/>
                </a:lnTo>
                <a:lnTo>
                  <a:pt x="6558397" y="4348446"/>
                </a:lnTo>
                <a:lnTo>
                  <a:pt x="6620458" y="4348264"/>
                </a:lnTo>
                <a:lnTo>
                  <a:pt x="6682038" y="4348084"/>
                </a:lnTo>
                <a:lnTo>
                  <a:pt x="6743124" y="4347906"/>
                </a:lnTo>
                <a:lnTo>
                  <a:pt x="6803704" y="4347729"/>
                </a:lnTo>
                <a:lnTo>
                  <a:pt x="6863763" y="4347555"/>
                </a:lnTo>
                <a:lnTo>
                  <a:pt x="6923290" y="4347382"/>
                </a:lnTo>
                <a:lnTo>
                  <a:pt x="6982270" y="4347210"/>
                </a:lnTo>
                <a:lnTo>
                  <a:pt x="7040692" y="4347041"/>
                </a:lnTo>
                <a:lnTo>
                  <a:pt x="7098542" y="4346873"/>
                </a:lnTo>
                <a:lnTo>
                  <a:pt x="7155806" y="4346708"/>
                </a:lnTo>
                <a:lnTo>
                  <a:pt x="7212474" y="4346544"/>
                </a:lnTo>
                <a:lnTo>
                  <a:pt x="7268530" y="4346383"/>
                </a:lnTo>
                <a:lnTo>
                  <a:pt x="7323962" y="4346223"/>
                </a:lnTo>
                <a:lnTo>
                  <a:pt x="7378758" y="4346066"/>
                </a:lnTo>
                <a:lnTo>
                  <a:pt x="7432904" y="4345911"/>
                </a:lnTo>
                <a:lnTo>
                  <a:pt x="7486387" y="4345758"/>
                </a:lnTo>
                <a:lnTo>
                  <a:pt x="7539194" y="4345607"/>
                </a:lnTo>
                <a:lnTo>
                  <a:pt x="7591313" y="4345459"/>
                </a:lnTo>
                <a:lnTo>
                  <a:pt x="7642729" y="4345313"/>
                </a:lnTo>
                <a:lnTo>
                  <a:pt x="7693432" y="4345169"/>
                </a:lnTo>
                <a:lnTo>
                  <a:pt x="7743406" y="4345028"/>
                </a:lnTo>
                <a:lnTo>
                  <a:pt x="7792640" y="4344889"/>
                </a:lnTo>
                <a:lnTo>
                  <a:pt x="7841120" y="4344753"/>
                </a:lnTo>
                <a:lnTo>
                  <a:pt x="7888834" y="4344619"/>
                </a:lnTo>
                <a:lnTo>
                  <a:pt x="7935768" y="4344488"/>
                </a:lnTo>
                <a:lnTo>
                  <a:pt x="7981909" y="4344360"/>
                </a:lnTo>
                <a:lnTo>
                  <a:pt x="8027245" y="4344234"/>
                </a:lnTo>
                <a:lnTo>
                  <a:pt x="8071762" y="4344111"/>
                </a:lnTo>
                <a:lnTo>
                  <a:pt x="8115447" y="4343991"/>
                </a:lnTo>
                <a:lnTo>
                  <a:pt x="8158288" y="4343874"/>
                </a:lnTo>
                <a:lnTo>
                  <a:pt x="8200272" y="4343760"/>
                </a:lnTo>
                <a:lnTo>
                  <a:pt x="8241385" y="4343649"/>
                </a:lnTo>
                <a:lnTo>
                  <a:pt x="8281615" y="4343540"/>
                </a:lnTo>
                <a:lnTo>
                  <a:pt x="8320948" y="4343435"/>
                </a:lnTo>
                <a:lnTo>
                  <a:pt x="8359371" y="4343333"/>
                </a:lnTo>
                <a:lnTo>
                  <a:pt x="8433438" y="4343137"/>
                </a:lnTo>
                <a:lnTo>
                  <a:pt x="8503711" y="4342955"/>
                </a:lnTo>
                <a:lnTo>
                  <a:pt x="8570087" y="4342786"/>
                </a:lnTo>
                <a:lnTo>
                  <a:pt x="8632462" y="4342631"/>
                </a:lnTo>
                <a:lnTo>
                  <a:pt x="8690731" y="4342489"/>
                </a:lnTo>
                <a:lnTo>
                  <a:pt x="8744791" y="4342362"/>
                </a:lnTo>
                <a:lnTo>
                  <a:pt x="8794538" y="4342249"/>
                </a:lnTo>
                <a:lnTo>
                  <a:pt x="8839868" y="4342151"/>
                </a:lnTo>
                <a:lnTo>
                  <a:pt x="8880678" y="4342069"/>
                </a:lnTo>
                <a:lnTo>
                  <a:pt x="8933189" y="4341975"/>
                </a:lnTo>
                <a:lnTo>
                  <a:pt x="8974944" y="4341918"/>
                </a:lnTo>
                <a:lnTo>
                  <a:pt x="9005592" y="4341899"/>
                </a:lnTo>
                <a:lnTo>
                  <a:pt x="9005592" y="3009730"/>
                </a:lnTo>
                <a:lnTo>
                  <a:pt x="9183210" y="2624883"/>
                </a:lnTo>
                <a:lnTo>
                  <a:pt x="9360838" y="3009730"/>
                </a:lnTo>
                <a:lnTo>
                  <a:pt x="9360838" y="3355102"/>
                </a:lnTo>
                <a:lnTo>
                  <a:pt x="9716084" y="3355102"/>
                </a:lnTo>
                <a:lnTo>
                  <a:pt x="9716084" y="3009730"/>
                </a:lnTo>
                <a:lnTo>
                  <a:pt x="9893712" y="2664348"/>
                </a:lnTo>
                <a:lnTo>
                  <a:pt x="10071329" y="3009730"/>
                </a:lnTo>
                <a:lnTo>
                  <a:pt x="10071329" y="3276162"/>
                </a:lnTo>
                <a:lnTo>
                  <a:pt x="12143612" y="3276162"/>
                </a:lnTo>
                <a:lnTo>
                  <a:pt x="12143612" y="1144677"/>
                </a:lnTo>
                <a:lnTo>
                  <a:pt x="12380453" y="907857"/>
                </a:lnTo>
                <a:lnTo>
                  <a:pt x="12530103" y="0"/>
                </a:lnTo>
                <a:lnTo>
                  <a:pt x="12656759" y="907857"/>
                </a:lnTo>
                <a:lnTo>
                  <a:pt x="12814639" y="1144677"/>
                </a:lnTo>
                <a:lnTo>
                  <a:pt x="12814639" y="4341899"/>
                </a:lnTo>
                <a:lnTo>
                  <a:pt x="13090944" y="4341899"/>
                </a:lnTo>
                <a:lnTo>
                  <a:pt x="13090944" y="2782763"/>
                </a:lnTo>
                <a:lnTo>
                  <a:pt x="13446190" y="2782763"/>
                </a:lnTo>
                <a:lnTo>
                  <a:pt x="13446190" y="3009730"/>
                </a:lnTo>
                <a:lnTo>
                  <a:pt x="15143489" y="3009730"/>
                </a:lnTo>
                <a:lnTo>
                  <a:pt x="15143489" y="2802521"/>
                </a:lnTo>
                <a:lnTo>
                  <a:pt x="15479008" y="2802521"/>
                </a:lnTo>
                <a:lnTo>
                  <a:pt x="15479008" y="4341899"/>
                </a:lnTo>
                <a:lnTo>
                  <a:pt x="15873729" y="4341899"/>
                </a:lnTo>
                <a:lnTo>
                  <a:pt x="15873729" y="1322315"/>
                </a:lnTo>
                <a:lnTo>
                  <a:pt x="16327652" y="868392"/>
                </a:lnTo>
                <a:lnTo>
                  <a:pt x="16465805" y="1243375"/>
                </a:lnTo>
                <a:lnTo>
                  <a:pt x="16465805" y="3157746"/>
                </a:lnTo>
                <a:lnTo>
                  <a:pt x="17057892" y="3157746"/>
                </a:lnTo>
                <a:lnTo>
                  <a:pt x="17057892" y="2388052"/>
                </a:lnTo>
                <a:lnTo>
                  <a:pt x="17531553" y="2388052"/>
                </a:lnTo>
                <a:lnTo>
                  <a:pt x="17886798" y="2743288"/>
                </a:lnTo>
                <a:lnTo>
                  <a:pt x="18281519" y="2743288"/>
                </a:lnTo>
                <a:lnTo>
                  <a:pt x="18281519" y="4085362"/>
                </a:lnTo>
                <a:lnTo>
                  <a:pt x="19248589" y="4085362"/>
                </a:lnTo>
                <a:lnTo>
                  <a:pt x="18974754" y="4017200"/>
                </a:lnTo>
                <a:lnTo>
                  <a:pt x="18834136" y="3910188"/>
                </a:lnTo>
                <a:lnTo>
                  <a:pt x="18782329" y="3688463"/>
                </a:lnTo>
                <a:lnTo>
                  <a:pt x="18774928" y="3276162"/>
                </a:lnTo>
                <a:lnTo>
                  <a:pt x="18899820" y="2826555"/>
                </a:lnTo>
                <a:lnTo>
                  <a:pt x="19174581" y="2587874"/>
                </a:lnTo>
                <a:lnTo>
                  <a:pt x="19449342" y="2493509"/>
                </a:lnTo>
                <a:lnTo>
                  <a:pt x="19574234" y="2476856"/>
                </a:lnTo>
                <a:lnTo>
                  <a:pt x="20070565" y="2473614"/>
                </a:lnTo>
                <a:lnTo>
                  <a:pt x="20104099" y="2485238"/>
                </a:lnTo>
              </a:path>
              <a:path w="20104100" h="4367530">
                <a:moveTo>
                  <a:pt x="20104099" y="3995308"/>
                </a:moveTo>
                <a:lnTo>
                  <a:pt x="19966486" y="4076400"/>
                </a:lnTo>
                <a:lnTo>
                  <a:pt x="19880141" y="4105079"/>
                </a:lnTo>
                <a:lnTo>
                  <a:pt x="20104099" y="4105079"/>
                </a:lnTo>
              </a:path>
            </a:pathLst>
          </a:custGeom>
          <a:ln w="104708">
            <a:solidFill>
              <a:srgbClr val="FFFFFF"/>
            </a:solidFill>
          </a:ln>
        </p:spPr>
        <p:txBody>
          <a:bodyPr wrap="square" lIns="0" tIns="0" rIns="0" bIns="0" rtlCol="0"/>
          <a:lstStyle/>
          <a:p>
            <a:endParaRPr/>
          </a:p>
        </p:txBody>
      </p:sp>
      <p:sp>
        <p:nvSpPr>
          <p:cNvPr id="8" name="object 8"/>
          <p:cNvSpPr txBox="1">
            <a:spLocks noGrp="1"/>
          </p:cNvSpPr>
          <p:nvPr>
            <p:ph type="title"/>
          </p:nvPr>
        </p:nvSpPr>
        <p:spPr>
          <a:xfrm>
            <a:off x="837666" y="609729"/>
            <a:ext cx="10037857" cy="4743606"/>
          </a:xfrm>
          <a:prstGeom prst="rect">
            <a:avLst/>
          </a:prstGeom>
        </p:spPr>
        <p:txBody>
          <a:bodyPr vert="horz" wrap="square" lIns="0" tIns="11430" rIns="0" bIns="0" rtlCol="0">
            <a:spAutoFit/>
          </a:bodyPr>
          <a:lstStyle/>
          <a:p>
            <a:pPr marL="12700" algn="l">
              <a:lnSpc>
                <a:spcPts val="12290"/>
              </a:lnSpc>
              <a:spcBef>
                <a:spcPts val="90"/>
              </a:spcBef>
            </a:pPr>
            <a:r>
              <a:rPr lang="en-GB" b="0" spc="-330" dirty="0">
                <a:latin typeface="Roboto Slab"/>
                <a:cs typeface="Roboto Slab"/>
              </a:rPr>
              <a:t>Welcome</a:t>
            </a:r>
            <a:endParaRPr lang="en-GB" b="0" spc="-110" dirty="0">
              <a:latin typeface="Roboto Slab"/>
              <a:cs typeface="Roboto Slab"/>
            </a:endParaRPr>
          </a:p>
          <a:p>
            <a:pPr marL="12700" algn="l">
              <a:lnSpc>
                <a:spcPts val="12290"/>
              </a:lnSpc>
            </a:pPr>
            <a:r>
              <a:rPr lang="en-GB" spc="-590" dirty="0"/>
              <a:t>RACIAL </a:t>
            </a:r>
            <a:r>
              <a:rPr lang="en-GB" spc="-590"/>
              <a:t>JUSTICE FUND</a:t>
            </a:r>
            <a:endParaRPr lang="en-GB" spc="-385" dirty="0"/>
          </a:p>
        </p:txBody>
      </p:sp>
      <p:pic>
        <p:nvPicPr>
          <p:cNvPr id="12" name="Picture 11" descr="Text&#10;&#10;Description automatically generated">
            <a:extLst>
              <a:ext uri="{FF2B5EF4-FFF2-40B4-BE49-F238E27FC236}">
                <a16:creationId xmlns:a16="http://schemas.microsoft.com/office/drawing/2014/main" id="{DC802E3E-AA27-D81E-31D0-206B0ECA9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666" y="9577612"/>
            <a:ext cx="3449015" cy="9700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438515" y="22121"/>
            <a:ext cx="11665585" cy="11308715"/>
          </a:xfrm>
          <a:custGeom>
            <a:avLst/>
            <a:gdLst/>
            <a:ahLst/>
            <a:cxnLst/>
            <a:rect l="l" t="t" r="r" b="b"/>
            <a:pathLst>
              <a:path w="11665585" h="11308715">
                <a:moveTo>
                  <a:pt x="11664974" y="0"/>
                </a:moveTo>
                <a:lnTo>
                  <a:pt x="1046386" y="0"/>
                </a:lnTo>
                <a:lnTo>
                  <a:pt x="1011113" y="91691"/>
                </a:lnTo>
                <a:lnTo>
                  <a:pt x="976404" y="183660"/>
                </a:lnTo>
                <a:lnTo>
                  <a:pt x="942263" y="275906"/>
                </a:lnTo>
                <a:lnTo>
                  <a:pt x="908690" y="368426"/>
                </a:lnTo>
                <a:lnTo>
                  <a:pt x="875689" y="461217"/>
                </a:lnTo>
                <a:lnTo>
                  <a:pt x="843261" y="554279"/>
                </a:lnTo>
                <a:lnTo>
                  <a:pt x="811409" y="647608"/>
                </a:lnTo>
                <a:lnTo>
                  <a:pt x="780134" y="741204"/>
                </a:lnTo>
                <a:lnTo>
                  <a:pt x="749440" y="835062"/>
                </a:lnTo>
                <a:lnTo>
                  <a:pt x="719327" y="929182"/>
                </a:lnTo>
                <a:lnTo>
                  <a:pt x="689798" y="1023562"/>
                </a:lnTo>
                <a:lnTo>
                  <a:pt x="660856" y="1118199"/>
                </a:lnTo>
                <a:lnTo>
                  <a:pt x="632502" y="1213091"/>
                </a:lnTo>
                <a:lnTo>
                  <a:pt x="604739" y="1308236"/>
                </a:lnTo>
                <a:lnTo>
                  <a:pt x="577569" y="1403632"/>
                </a:lnTo>
                <a:lnTo>
                  <a:pt x="550993" y="1499278"/>
                </a:lnTo>
                <a:lnTo>
                  <a:pt x="525014" y="1595169"/>
                </a:lnTo>
                <a:lnTo>
                  <a:pt x="499635" y="1691306"/>
                </a:lnTo>
                <a:lnTo>
                  <a:pt x="474856" y="1787685"/>
                </a:lnTo>
                <a:lnTo>
                  <a:pt x="450682" y="1884305"/>
                </a:lnTo>
                <a:lnTo>
                  <a:pt x="427112" y="1981163"/>
                </a:lnTo>
                <a:lnTo>
                  <a:pt x="404151" y="2078257"/>
                </a:lnTo>
                <a:lnTo>
                  <a:pt x="381799" y="2175586"/>
                </a:lnTo>
                <a:lnTo>
                  <a:pt x="360059" y="2273147"/>
                </a:lnTo>
                <a:lnTo>
                  <a:pt x="338934" y="2370938"/>
                </a:lnTo>
                <a:lnTo>
                  <a:pt x="318425" y="2468956"/>
                </a:lnTo>
                <a:lnTo>
                  <a:pt x="298534" y="2567201"/>
                </a:lnTo>
                <a:lnTo>
                  <a:pt x="279263" y="2665669"/>
                </a:lnTo>
                <a:lnTo>
                  <a:pt x="260616" y="2764359"/>
                </a:lnTo>
                <a:lnTo>
                  <a:pt x="242593" y="2863268"/>
                </a:lnTo>
                <a:lnTo>
                  <a:pt x="225197" y="2962395"/>
                </a:lnTo>
                <a:lnTo>
                  <a:pt x="208431" y="3061737"/>
                </a:lnTo>
                <a:lnTo>
                  <a:pt x="192295" y="3161292"/>
                </a:lnTo>
                <a:lnTo>
                  <a:pt x="176793" y="3261058"/>
                </a:lnTo>
                <a:lnTo>
                  <a:pt x="161927" y="3361034"/>
                </a:lnTo>
                <a:lnTo>
                  <a:pt x="147698" y="3461216"/>
                </a:lnTo>
                <a:lnTo>
                  <a:pt x="134110" y="3561603"/>
                </a:lnTo>
                <a:lnTo>
                  <a:pt x="121163" y="3662193"/>
                </a:lnTo>
                <a:lnTo>
                  <a:pt x="108860" y="3762984"/>
                </a:lnTo>
                <a:lnTo>
                  <a:pt x="97204" y="3863973"/>
                </a:lnTo>
                <a:lnTo>
                  <a:pt x="86196" y="3965158"/>
                </a:lnTo>
                <a:lnTo>
                  <a:pt x="75838" y="4066538"/>
                </a:lnTo>
                <a:lnTo>
                  <a:pt x="66133" y="4168110"/>
                </a:lnTo>
                <a:lnTo>
                  <a:pt x="57083" y="4269872"/>
                </a:lnTo>
                <a:lnTo>
                  <a:pt x="48690" y="4371822"/>
                </a:lnTo>
                <a:lnTo>
                  <a:pt x="40957" y="4473958"/>
                </a:lnTo>
                <a:lnTo>
                  <a:pt x="33884" y="4576278"/>
                </a:lnTo>
                <a:lnTo>
                  <a:pt x="27475" y="4678780"/>
                </a:lnTo>
                <a:lnTo>
                  <a:pt x="21731" y="4781461"/>
                </a:lnTo>
                <a:lnTo>
                  <a:pt x="16655" y="4884320"/>
                </a:lnTo>
                <a:lnTo>
                  <a:pt x="12249" y="4987355"/>
                </a:lnTo>
                <a:lnTo>
                  <a:pt x="8515" y="5090562"/>
                </a:lnTo>
                <a:lnTo>
                  <a:pt x="5455" y="5193941"/>
                </a:lnTo>
                <a:lnTo>
                  <a:pt x="3072" y="5297489"/>
                </a:lnTo>
                <a:lnTo>
                  <a:pt x="1366" y="5401204"/>
                </a:lnTo>
                <a:lnTo>
                  <a:pt x="342" y="5505084"/>
                </a:lnTo>
                <a:lnTo>
                  <a:pt x="0" y="5609127"/>
                </a:lnTo>
                <a:lnTo>
                  <a:pt x="341" y="5713135"/>
                </a:lnTo>
                <a:lnTo>
                  <a:pt x="1365" y="5816981"/>
                </a:lnTo>
                <a:lnTo>
                  <a:pt x="3069" y="5920662"/>
                </a:lnTo>
                <a:lnTo>
                  <a:pt x="5450" y="6024177"/>
                </a:lnTo>
                <a:lnTo>
                  <a:pt x="8507" y="6127524"/>
                </a:lnTo>
                <a:lnTo>
                  <a:pt x="12238" y="6230701"/>
                </a:lnTo>
                <a:lnTo>
                  <a:pt x="16639" y="6333705"/>
                </a:lnTo>
                <a:lnTo>
                  <a:pt x="21711" y="6436534"/>
                </a:lnTo>
                <a:lnTo>
                  <a:pt x="27449" y="6539186"/>
                </a:lnTo>
                <a:lnTo>
                  <a:pt x="33852" y="6641660"/>
                </a:lnTo>
                <a:lnTo>
                  <a:pt x="40918" y="6743952"/>
                </a:lnTo>
                <a:lnTo>
                  <a:pt x="48645" y="6846062"/>
                </a:lnTo>
                <a:lnTo>
                  <a:pt x="57030" y="6947986"/>
                </a:lnTo>
                <a:lnTo>
                  <a:pt x="66072" y="7049722"/>
                </a:lnTo>
                <a:lnTo>
                  <a:pt x="75769" y="7151269"/>
                </a:lnTo>
                <a:lnTo>
                  <a:pt x="86117" y="7252625"/>
                </a:lnTo>
                <a:lnTo>
                  <a:pt x="97116" y="7353787"/>
                </a:lnTo>
                <a:lnTo>
                  <a:pt x="108762" y="7454753"/>
                </a:lnTo>
                <a:lnTo>
                  <a:pt x="121054" y="7555521"/>
                </a:lnTo>
                <a:lnTo>
                  <a:pt x="133990" y="7656089"/>
                </a:lnTo>
                <a:lnTo>
                  <a:pt x="147568" y="7756455"/>
                </a:lnTo>
                <a:lnTo>
                  <a:pt x="161785" y="7856617"/>
                </a:lnTo>
                <a:lnTo>
                  <a:pt x="176639" y="7956572"/>
                </a:lnTo>
                <a:lnTo>
                  <a:pt x="192129" y="8056318"/>
                </a:lnTo>
                <a:lnTo>
                  <a:pt x="208251" y="8155855"/>
                </a:lnTo>
                <a:lnTo>
                  <a:pt x="225004" y="8255178"/>
                </a:lnTo>
                <a:lnTo>
                  <a:pt x="242387" y="8354286"/>
                </a:lnTo>
                <a:lnTo>
                  <a:pt x="260396" y="8453178"/>
                </a:lnTo>
                <a:lnTo>
                  <a:pt x="279029" y="8551850"/>
                </a:lnTo>
                <a:lnTo>
                  <a:pt x="298285" y="8650302"/>
                </a:lnTo>
                <a:lnTo>
                  <a:pt x="318161" y="8748530"/>
                </a:lnTo>
                <a:lnTo>
                  <a:pt x="338655" y="8846532"/>
                </a:lnTo>
                <a:lnTo>
                  <a:pt x="359765" y="8944307"/>
                </a:lnTo>
                <a:lnTo>
                  <a:pt x="381489" y="9041853"/>
                </a:lnTo>
                <a:lnTo>
                  <a:pt x="403825" y="9139166"/>
                </a:lnTo>
                <a:lnTo>
                  <a:pt x="426771" y="9236246"/>
                </a:lnTo>
                <a:lnTo>
                  <a:pt x="450324" y="9333090"/>
                </a:lnTo>
                <a:lnTo>
                  <a:pt x="474482" y="9429696"/>
                </a:lnTo>
                <a:lnTo>
                  <a:pt x="499243" y="9526061"/>
                </a:lnTo>
                <a:lnTo>
                  <a:pt x="524606" y="9622184"/>
                </a:lnTo>
                <a:lnTo>
                  <a:pt x="550568" y="9718063"/>
                </a:lnTo>
                <a:lnTo>
                  <a:pt x="577126" y="9813695"/>
                </a:lnTo>
                <a:lnTo>
                  <a:pt x="604279" y="9909079"/>
                </a:lnTo>
                <a:lnTo>
                  <a:pt x="632025" y="10004211"/>
                </a:lnTo>
                <a:lnTo>
                  <a:pt x="660361" y="10099091"/>
                </a:lnTo>
                <a:lnTo>
                  <a:pt x="689286" y="10193716"/>
                </a:lnTo>
                <a:lnTo>
                  <a:pt x="718797" y="10288084"/>
                </a:lnTo>
                <a:lnTo>
                  <a:pt x="748892" y="10382193"/>
                </a:lnTo>
                <a:lnTo>
                  <a:pt x="779568" y="10476040"/>
                </a:lnTo>
                <a:lnTo>
                  <a:pt x="810825" y="10569623"/>
                </a:lnTo>
                <a:lnTo>
                  <a:pt x="842659" y="10662942"/>
                </a:lnTo>
                <a:lnTo>
                  <a:pt x="875069" y="10755992"/>
                </a:lnTo>
                <a:lnTo>
                  <a:pt x="908052" y="10848773"/>
                </a:lnTo>
                <a:lnTo>
                  <a:pt x="941607" y="10941282"/>
                </a:lnTo>
                <a:lnTo>
                  <a:pt x="975731" y="11033517"/>
                </a:lnTo>
                <a:lnTo>
                  <a:pt x="1010421" y="11125475"/>
                </a:lnTo>
                <a:lnTo>
                  <a:pt x="1045677" y="11217156"/>
                </a:lnTo>
                <a:lnTo>
                  <a:pt x="1081495" y="11308556"/>
                </a:lnTo>
                <a:lnTo>
                  <a:pt x="11664974" y="11308556"/>
                </a:lnTo>
                <a:lnTo>
                  <a:pt x="11664974" y="0"/>
                </a:lnTo>
                <a:close/>
              </a:path>
            </a:pathLst>
          </a:custGeom>
          <a:solidFill>
            <a:srgbClr val="E5F2F4"/>
          </a:solidFill>
        </p:spPr>
        <p:txBody>
          <a:bodyPr wrap="square" lIns="0" tIns="0" rIns="0" bIns="0" rtlCol="0"/>
          <a:lstStyle/>
          <a:p>
            <a:pPr algn="l" rtl="0"/>
            <a:endParaRPr lang="en-GB" dirty="0"/>
          </a:p>
        </p:txBody>
      </p:sp>
      <p:sp>
        <p:nvSpPr>
          <p:cNvPr id="10" name="object 10"/>
          <p:cNvSpPr txBox="1"/>
          <p:nvPr/>
        </p:nvSpPr>
        <p:spPr>
          <a:xfrm>
            <a:off x="824970" y="2154772"/>
            <a:ext cx="7349212" cy="5381601"/>
          </a:xfrm>
          <a:prstGeom prst="rect">
            <a:avLst/>
          </a:prstGeom>
        </p:spPr>
        <p:txBody>
          <a:bodyPr vert="horz" wrap="square" lIns="0" tIns="71755" rIns="0" bIns="0" rtlCol="0">
            <a:spAutoFit/>
          </a:bodyPr>
          <a:lstStyle/>
          <a:p>
            <a:pPr marL="12700" marR="5080">
              <a:lnSpc>
                <a:spcPts val="6759"/>
              </a:lnSpc>
              <a:spcBef>
                <a:spcPts val="565"/>
              </a:spcBef>
            </a:pPr>
            <a:r>
              <a:rPr lang="en-US" sz="5900" b="1" spc="-135" dirty="0">
                <a:solidFill>
                  <a:srgbClr val="00424F"/>
                </a:solidFill>
                <a:latin typeface="Roboto Slab" pitchFamily="2" charset="0"/>
                <a:ea typeface="Roboto Slab" pitchFamily="2" charset="0"/>
                <a:cs typeface="Roboto-Medium"/>
              </a:rPr>
              <a:t>Our focus: </a:t>
            </a:r>
          </a:p>
          <a:p>
            <a:pPr marL="12700" marR="5080">
              <a:lnSpc>
                <a:spcPts val="6759"/>
              </a:lnSpc>
              <a:spcBef>
                <a:spcPts val="565"/>
              </a:spcBef>
            </a:pPr>
            <a:r>
              <a:rPr lang="en-US" sz="5900" spc="-135" dirty="0">
                <a:solidFill>
                  <a:srgbClr val="00424F"/>
                </a:solidFill>
                <a:latin typeface="Roboto Light" panose="02000000000000000000" pitchFamily="2" charset="0"/>
                <a:ea typeface="Roboto Light" panose="02000000000000000000" pitchFamily="2" charset="0"/>
                <a:cs typeface="Roboto Light" panose="02000000000000000000" pitchFamily="2" charset="0"/>
              </a:rPr>
              <a:t>Tackling racial injustice by reducing poverty in London’s Black and </a:t>
            </a:r>
            <a:r>
              <a:rPr lang="en-US" sz="5900" spc="-135" dirty="0" err="1">
                <a:solidFill>
                  <a:srgbClr val="00424F"/>
                </a:solidFill>
                <a:latin typeface="Roboto Light" panose="02000000000000000000" pitchFamily="2" charset="0"/>
                <a:ea typeface="Roboto Light" panose="02000000000000000000" pitchFamily="2" charset="0"/>
                <a:cs typeface="Roboto Light" panose="02000000000000000000" pitchFamily="2" charset="0"/>
              </a:rPr>
              <a:t>minoritised</a:t>
            </a:r>
            <a:r>
              <a:rPr lang="en-US" sz="5900" spc="-135" dirty="0">
                <a:solidFill>
                  <a:srgbClr val="00424F"/>
                </a:solidFill>
                <a:latin typeface="Roboto Light" panose="02000000000000000000" pitchFamily="2" charset="0"/>
                <a:ea typeface="Roboto Light" panose="02000000000000000000" pitchFamily="2" charset="0"/>
                <a:cs typeface="Roboto Light" panose="02000000000000000000" pitchFamily="2" charset="0"/>
              </a:rPr>
              <a:t> communities</a:t>
            </a:r>
          </a:p>
        </p:txBody>
      </p:sp>
      <p:pic>
        <p:nvPicPr>
          <p:cNvPr id="2" name="Picture 1" descr="Shape, icon&#10;&#10;Description automatically generated">
            <a:extLst>
              <a:ext uri="{FF2B5EF4-FFF2-40B4-BE49-F238E27FC236}">
                <a16:creationId xmlns:a16="http://schemas.microsoft.com/office/drawing/2014/main" id="{A57C7150-8A05-E635-4AFA-552BCFEE9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2875" y="720108"/>
            <a:ext cx="523875" cy="523875"/>
          </a:xfrm>
          <a:prstGeom prst="rect">
            <a:avLst/>
          </a:prstGeom>
        </p:spPr>
      </p:pic>
      <p:sp>
        <p:nvSpPr>
          <p:cNvPr id="23" name="object 10">
            <a:extLst>
              <a:ext uri="{FF2B5EF4-FFF2-40B4-BE49-F238E27FC236}">
                <a16:creationId xmlns:a16="http://schemas.microsoft.com/office/drawing/2014/main" id="{8DAE8675-D0DF-938C-EC85-03DD824EA49B}"/>
              </a:ext>
            </a:extLst>
          </p:cNvPr>
          <p:cNvSpPr txBox="1"/>
          <p:nvPr/>
        </p:nvSpPr>
        <p:spPr>
          <a:xfrm>
            <a:off x="9638272" y="2154772"/>
            <a:ext cx="9628478" cy="6439583"/>
          </a:xfrm>
          <a:prstGeom prst="rect">
            <a:avLst/>
          </a:prstGeom>
        </p:spPr>
        <p:txBody>
          <a:bodyPr vert="horz" wrap="square" lIns="0" tIns="71755" rIns="0" bIns="0" rtlCol="0">
            <a:spAutoFit/>
          </a:bodyPr>
          <a:lstStyle/>
          <a:p>
            <a:pPr marL="12700" marR="5080">
              <a:lnSpc>
                <a:spcPts val="6759"/>
              </a:lnSpc>
              <a:spcBef>
                <a:spcPts val="565"/>
              </a:spcBef>
            </a:pPr>
            <a:r>
              <a:rPr lang="en-US" sz="5900" b="1" spc="-135" dirty="0">
                <a:solidFill>
                  <a:srgbClr val="00424F"/>
                </a:solidFill>
                <a:latin typeface="Roboto Slab" pitchFamily="2" charset="0"/>
                <a:ea typeface="Roboto Slab" pitchFamily="2" charset="0"/>
                <a:cs typeface="Roboto-Medium"/>
              </a:rPr>
              <a:t>Our funding:</a:t>
            </a:r>
            <a:r>
              <a:rPr lang="en-US" sz="5900" spc="-135" dirty="0">
                <a:solidFill>
                  <a:srgbClr val="00424F"/>
                </a:solidFill>
                <a:latin typeface="Roboto Slab" pitchFamily="2" charset="0"/>
                <a:ea typeface="Roboto Slab" pitchFamily="2" charset="0"/>
                <a:cs typeface="Roboto-Medium"/>
              </a:rPr>
              <a:t> </a:t>
            </a:r>
          </a:p>
          <a:p>
            <a:pPr marL="12700" marR="5080">
              <a:lnSpc>
                <a:spcPts val="6759"/>
              </a:lnSpc>
              <a:spcBef>
                <a:spcPts val="565"/>
              </a:spcBef>
            </a:pPr>
            <a:r>
              <a:rPr lang="en-US" sz="5400" u="sng" spc="-135" dirty="0">
                <a:solidFill>
                  <a:srgbClr val="00424F"/>
                </a:solidFill>
                <a:latin typeface="Roboto Light" panose="02000000000000000000" pitchFamily="2" charset="0"/>
                <a:ea typeface="Roboto Light" panose="02000000000000000000" pitchFamily="2" charset="0"/>
                <a:cs typeface="Roboto Light" panose="02000000000000000000" pitchFamily="2" charset="0"/>
              </a:rPr>
              <a:t>Campaigning</a:t>
            </a:r>
            <a:r>
              <a:rPr lang="en-US" sz="5400" spc="-135" dirty="0">
                <a:solidFill>
                  <a:srgbClr val="00424F"/>
                </a:solidFill>
                <a:latin typeface="Roboto Light" panose="02000000000000000000" pitchFamily="2" charset="0"/>
                <a:ea typeface="Roboto Light" panose="02000000000000000000" pitchFamily="2" charset="0"/>
                <a:cs typeface="Roboto Light" panose="02000000000000000000" pitchFamily="2" charset="0"/>
              </a:rPr>
              <a:t> and </a:t>
            </a:r>
            <a:r>
              <a:rPr lang="en-US" sz="5400" u="sng" spc="-135" dirty="0">
                <a:solidFill>
                  <a:srgbClr val="00424F"/>
                </a:solidFill>
                <a:latin typeface="Roboto Light" panose="02000000000000000000" pitchFamily="2" charset="0"/>
                <a:ea typeface="Roboto Light" panose="02000000000000000000" pitchFamily="2" charset="0"/>
                <a:cs typeface="Roboto Light" panose="02000000000000000000" pitchFamily="2" charset="0"/>
              </a:rPr>
              <a:t>research</a:t>
            </a:r>
            <a:r>
              <a:rPr lang="en-US" sz="5400" spc="-135" dirty="0">
                <a:solidFill>
                  <a:srgbClr val="00424F"/>
                </a:solidFill>
                <a:latin typeface="Roboto Light" panose="02000000000000000000" pitchFamily="2" charset="0"/>
                <a:ea typeface="Roboto Light" panose="02000000000000000000" pitchFamily="2" charset="0"/>
                <a:cs typeface="Roboto Light" panose="02000000000000000000" pitchFamily="2" charset="0"/>
              </a:rPr>
              <a:t> to change</a:t>
            </a:r>
            <a:r>
              <a:rPr lang="en-US" sz="5400" u="sng" spc="-135" dirty="0">
                <a:solidFill>
                  <a:srgbClr val="00424F"/>
                </a:solidFill>
                <a:latin typeface="Roboto Light" panose="02000000000000000000" pitchFamily="2" charset="0"/>
                <a:ea typeface="Roboto Light" panose="02000000000000000000" pitchFamily="2" charset="0"/>
                <a:cs typeface="Roboto Light" panose="02000000000000000000" pitchFamily="2" charset="0"/>
              </a:rPr>
              <a:t> policy and practice </a:t>
            </a:r>
            <a:r>
              <a:rPr lang="en-US" sz="5400" spc="-135" dirty="0">
                <a:solidFill>
                  <a:srgbClr val="00424F"/>
                </a:solidFill>
                <a:latin typeface="Roboto Light" panose="02000000000000000000" pitchFamily="2" charset="0"/>
                <a:ea typeface="Roboto Light" panose="02000000000000000000" pitchFamily="2" charset="0"/>
                <a:cs typeface="Roboto Light" panose="02000000000000000000" pitchFamily="2" charset="0"/>
              </a:rPr>
              <a:t>on the disparities across: </a:t>
            </a:r>
          </a:p>
          <a:p>
            <a:pPr marL="869950" marR="5080" indent="-857250">
              <a:lnSpc>
                <a:spcPts val="6759"/>
              </a:lnSpc>
              <a:spcBef>
                <a:spcPts val="565"/>
              </a:spcBef>
              <a:buFont typeface="Arial" panose="020B0604020202020204" pitchFamily="34" charset="0"/>
              <a:buChar char="•"/>
            </a:pPr>
            <a:r>
              <a:rPr lang="en-US" sz="5400" spc="-135" dirty="0">
                <a:solidFill>
                  <a:srgbClr val="00424F"/>
                </a:solidFill>
                <a:latin typeface="Roboto Light" panose="02000000000000000000" pitchFamily="2" charset="0"/>
                <a:ea typeface="Roboto Light" panose="02000000000000000000" pitchFamily="2" charset="0"/>
                <a:cs typeface="Roboto Light" panose="02000000000000000000" pitchFamily="2" charset="0"/>
              </a:rPr>
              <a:t>housing</a:t>
            </a:r>
          </a:p>
          <a:p>
            <a:pPr marL="869950" marR="5080" indent="-857250">
              <a:lnSpc>
                <a:spcPts val="6759"/>
              </a:lnSpc>
              <a:spcBef>
                <a:spcPts val="565"/>
              </a:spcBef>
              <a:buFont typeface="Arial" panose="020B0604020202020204" pitchFamily="34" charset="0"/>
              <a:buChar char="•"/>
            </a:pPr>
            <a:r>
              <a:rPr lang="en-US" sz="5400" spc="-135" dirty="0">
                <a:solidFill>
                  <a:srgbClr val="00424F"/>
                </a:solidFill>
                <a:latin typeface="Roboto Light" panose="02000000000000000000" pitchFamily="2" charset="0"/>
                <a:ea typeface="Roboto Light" panose="02000000000000000000" pitchFamily="2" charset="0"/>
                <a:cs typeface="Roboto Light" panose="02000000000000000000" pitchFamily="2" charset="0"/>
              </a:rPr>
              <a:t>employment </a:t>
            </a:r>
          </a:p>
          <a:p>
            <a:pPr marL="869950" marR="5080" indent="-857250">
              <a:lnSpc>
                <a:spcPts val="6759"/>
              </a:lnSpc>
              <a:spcBef>
                <a:spcPts val="565"/>
              </a:spcBef>
              <a:buFont typeface="Arial" panose="020B0604020202020204" pitchFamily="34" charset="0"/>
              <a:buChar char="•"/>
            </a:pPr>
            <a:r>
              <a:rPr lang="en-US" sz="5400" spc="-135" dirty="0">
                <a:solidFill>
                  <a:srgbClr val="00424F"/>
                </a:solidFill>
                <a:latin typeface="Roboto Light" panose="02000000000000000000" pitchFamily="2" charset="0"/>
                <a:ea typeface="Roboto Light" panose="02000000000000000000" pitchFamily="2" charset="0"/>
                <a:cs typeface="Roboto Light" panose="02000000000000000000" pitchFamily="2" charset="0"/>
              </a:rPr>
              <a:t>social welfare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4970" y="2154772"/>
            <a:ext cx="4875530" cy="930275"/>
          </a:xfrm>
          <a:prstGeom prst="rect">
            <a:avLst/>
          </a:prstGeom>
        </p:spPr>
        <p:txBody>
          <a:bodyPr vert="horz" wrap="square" lIns="0" tIns="17145" rIns="0" bIns="0" rtlCol="0">
            <a:spAutoFit/>
          </a:bodyPr>
          <a:lstStyle/>
          <a:p>
            <a:pPr marL="12700">
              <a:lnSpc>
                <a:spcPct val="100000"/>
              </a:lnSpc>
              <a:spcBef>
                <a:spcPts val="135"/>
              </a:spcBef>
            </a:pPr>
            <a:r>
              <a:rPr lang="en-US" sz="5900" spc="-105" dirty="0">
                <a:solidFill>
                  <a:srgbClr val="00424F"/>
                </a:solidFill>
                <a:latin typeface="Roboto-Medium"/>
                <a:cs typeface="Roboto-Medium"/>
              </a:rPr>
              <a:t>Outcomes</a:t>
            </a:r>
            <a:endParaRPr sz="5900" dirty="0">
              <a:latin typeface="Roboto-Medium"/>
              <a:cs typeface="Roboto-Medium"/>
            </a:endParaRPr>
          </a:p>
        </p:txBody>
      </p:sp>
      <p:sp>
        <p:nvSpPr>
          <p:cNvPr id="4" name="object 4"/>
          <p:cNvSpPr/>
          <p:nvPr/>
        </p:nvSpPr>
        <p:spPr>
          <a:xfrm>
            <a:off x="8438515" y="635"/>
            <a:ext cx="11665585" cy="11308715"/>
          </a:xfrm>
          <a:custGeom>
            <a:avLst/>
            <a:gdLst/>
            <a:ahLst/>
            <a:cxnLst/>
            <a:rect l="l" t="t" r="r" b="b"/>
            <a:pathLst>
              <a:path w="11665585" h="11308715">
                <a:moveTo>
                  <a:pt x="11664974" y="0"/>
                </a:moveTo>
                <a:lnTo>
                  <a:pt x="1046386" y="0"/>
                </a:lnTo>
                <a:lnTo>
                  <a:pt x="1011113" y="91691"/>
                </a:lnTo>
                <a:lnTo>
                  <a:pt x="976404" y="183660"/>
                </a:lnTo>
                <a:lnTo>
                  <a:pt x="942263" y="275906"/>
                </a:lnTo>
                <a:lnTo>
                  <a:pt x="908690" y="368426"/>
                </a:lnTo>
                <a:lnTo>
                  <a:pt x="875689" y="461217"/>
                </a:lnTo>
                <a:lnTo>
                  <a:pt x="843261" y="554279"/>
                </a:lnTo>
                <a:lnTo>
                  <a:pt x="811409" y="647608"/>
                </a:lnTo>
                <a:lnTo>
                  <a:pt x="780134" y="741204"/>
                </a:lnTo>
                <a:lnTo>
                  <a:pt x="749440" y="835062"/>
                </a:lnTo>
                <a:lnTo>
                  <a:pt x="719327" y="929182"/>
                </a:lnTo>
                <a:lnTo>
                  <a:pt x="689798" y="1023562"/>
                </a:lnTo>
                <a:lnTo>
                  <a:pt x="660856" y="1118199"/>
                </a:lnTo>
                <a:lnTo>
                  <a:pt x="632502" y="1213091"/>
                </a:lnTo>
                <a:lnTo>
                  <a:pt x="604739" y="1308236"/>
                </a:lnTo>
                <a:lnTo>
                  <a:pt x="577569" y="1403632"/>
                </a:lnTo>
                <a:lnTo>
                  <a:pt x="550993" y="1499278"/>
                </a:lnTo>
                <a:lnTo>
                  <a:pt x="525014" y="1595169"/>
                </a:lnTo>
                <a:lnTo>
                  <a:pt x="499635" y="1691306"/>
                </a:lnTo>
                <a:lnTo>
                  <a:pt x="474856" y="1787685"/>
                </a:lnTo>
                <a:lnTo>
                  <a:pt x="450682" y="1884305"/>
                </a:lnTo>
                <a:lnTo>
                  <a:pt x="427112" y="1981163"/>
                </a:lnTo>
                <a:lnTo>
                  <a:pt x="404151" y="2078257"/>
                </a:lnTo>
                <a:lnTo>
                  <a:pt x="381799" y="2175586"/>
                </a:lnTo>
                <a:lnTo>
                  <a:pt x="360059" y="2273147"/>
                </a:lnTo>
                <a:lnTo>
                  <a:pt x="338934" y="2370938"/>
                </a:lnTo>
                <a:lnTo>
                  <a:pt x="318425" y="2468956"/>
                </a:lnTo>
                <a:lnTo>
                  <a:pt x="298534" y="2567201"/>
                </a:lnTo>
                <a:lnTo>
                  <a:pt x="279263" y="2665669"/>
                </a:lnTo>
                <a:lnTo>
                  <a:pt x="260616" y="2764359"/>
                </a:lnTo>
                <a:lnTo>
                  <a:pt x="242593" y="2863268"/>
                </a:lnTo>
                <a:lnTo>
                  <a:pt x="225197" y="2962395"/>
                </a:lnTo>
                <a:lnTo>
                  <a:pt x="208431" y="3061737"/>
                </a:lnTo>
                <a:lnTo>
                  <a:pt x="192295" y="3161292"/>
                </a:lnTo>
                <a:lnTo>
                  <a:pt x="176793" y="3261058"/>
                </a:lnTo>
                <a:lnTo>
                  <a:pt x="161927" y="3361034"/>
                </a:lnTo>
                <a:lnTo>
                  <a:pt x="147698" y="3461216"/>
                </a:lnTo>
                <a:lnTo>
                  <a:pt x="134110" y="3561603"/>
                </a:lnTo>
                <a:lnTo>
                  <a:pt x="121163" y="3662193"/>
                </a:lnTo>
                <a:lnTo>
                  <a:pt x="108860" y="3762984"/>
                </a:lnTo>
                <a:lnTo>
                  <a:pt x="97204" y="3863973"/>
                </a:lnTo>
                <a:lnTo>
                  <a:pt x="86196" y="3965158"/>
                </a:lnTo>
                <a:lnTo>
                  <a:pt x="75838" y="4066538"/>
                </a:lnTo>
                <a:lnTo>
                  <a:pt x="66133" y="4168110"/>
                </a:lnTo>
                <a:lnTo>
                  <a:pt x="57083" y="4269872"/>
                </a:lnTo>
                <a:lnTo>
                  <a:pt x="48690" y="4371822"/>
                </a:lnTo>
                <a:lnTo>
                  <a:pt x="40957" y="4473958"/>
                </a:lnTo>
                <a:lnTo>
                  <a:pt x="33884" y="4576278"/>
                </a:lnTo>
                <a:lnTo>
                  <a:pt x="27475" y="4678780"/>
                </a:lnTo>
                <a:lnTo>
                  <a:pt x="21731" y="4781461"/>
                </a:lnTo>
                <a:lnTo>
                  <a:pt x="16655" y="4884320"/>
                </a:lnTo>
                <a:lnTo>
                  <a:pt x="12249" y="4987355"/>
                </a:lnTo>
                <a:lnTo>
                  <a:pt x="8515" y="5090562"/>
                </a:lnTo>
                <a:lnTo>
                  <a:pt x="5455" y="5193941"/>
                </a:lnTo>
                <a:lnTo>
                  <a:pt x="3072" y="5297489"/>
                </a:lnTo>
                <a:lnTo>
                  <a:pt x="1366" y="5401204"/>
                </a:lnTo>
                <a:lnTo>
                  <a:pt x="342" y="5505084"/>
                </a:lnTo>
                <a:lnTo>
                  <a:pt x="0" y="5609127"/>
                </a:lnTo>
                <a:lnTo>
                  <a:pt x="341" y="5713135"/>
                </a:lnTo>
                <a:lnTo>
                  <a:pt x="1365" y="5816981"/>
                </a:lnTo>
                <a:lnTo>
                  <a:pt x="3069" y="5920662"/>
                </a:lnTo>
                <a:lnTo>
                  <a:pt x="5450" y="6024177"/>
                </a:lnTo>
                <a:lnTo>
                  <a:pt x="8507" y="6127524"/>
                </a:lnTo>
                <a:lnTo>
                  <a:pt x="12238" y="6230701"/>
                </a:lnTo>
                <a:lnTo>
                  <a:pt x="16639" y="6333705"/>
                </a:lnTo>
                <a:lnTo>
                  <a:pt x="21711" y="6436534"/>
                </a:lnTo>
                <a:lnTo>
                  <a:pt x="27449" y="6539186"/>
                </a:lnTo>
                <a:lnTo>
                  <a:pt x="33852" y="6641660"/>
                </a:lnTo>
                <a:lnTo>
                  <a:pt x="40918" y="6743952"/>
                </a:lnTo>
                <a:lnTo>
                  <a:pt x="48645" y="6846062"/>
                </a:lnTo>
                <a:lnTo>
                  <a:pt x="57030" y="6947986"/>
                </a:lnTo>
                <a:lnTo>
                  <a:pt x="66072" y="7049722"/>
                </a:lnTo>
                <a:lnTo>
                  <a:pt x="75769" y="7151269"/>
                </a:lnTo>
                <a:lnTo>
                  <a:pt x="86117" y="7252625"/>
                </a:lnTo>
                <a:lnTo>
                  <a:pt x="97116" y="7353787"/>
                </a:lnTo>
                <a:lnTo>
                  <a:pt x="108762" y="7454753"/>
                </a:lnTo>
                <a:lnTo>
                  <a:pt x="121054" y="7555521"/>
                </a:lnTo>
                <a:lnTo>
                  <a:pt x="133990" y="7656089"/>
                </a:lnTo>
                <a:lnTo>
                  <a:pt x="147568" y="7756455"/>
                </a:lnTo>
                <a:lnTo>
                  <a:pt x="161785" y="7856617"/>
                </a:lnTo>
                <a:lnTo>
                  <a:pt x="176639" y="7956572"/>
                </a:lnTo>
                <a:lnTo>
                  <a:pt x="192129" y="8056318"/>
                </a:lnTo>
                <a:lnTo>
                  <a:pt x="208251" y="8155855"/>
                </a:lnTo>
                <a:lnTo>
                  <a:pt x="225004" y="8255178"/>
                </a:lnTo>
                <a:lnTo>
                  <a:pt x="242387" y="8354286"/>
                </a:lnTo>
                <a:lnTo>
                  <a:pt x="260396" y="8453178"/>
                </a:lnTo>
                <a:lnTo>
                  <a:pt x="279029" y="8551850"/>
                </a:lnTo>
                <a:lnTo>
                  <a:pt x="298285" y="8650302"/>
                </a:lnTo>
                <a:lnTo>
                  <a:pt x="318161" y="8748530"/>
                </a:lnTo>
                <a:lnTo>
                  <a:pt x="338655" y="8846532"/>
                </a:lnTo>
                <a:lnTo>
                  <a:pt x="359765" y="8944307"/>
                </a:lnTo>
                <a:lnTo>
                  <a:pt x="381489" y="9041853"/>
                </a:lnTo>
                <a:lnTo>
                  <a:pt x="403825" y="9139166"/>
                </a:lnTo>
                <a:lnTo>
                  <a:pt x="426771" y="9236246"/>
                </a:lnTo>
                <a:lnTo>
                  <a:pt x="450324" y="9333090"/>
                </a:lnTo>
                <a:lnTo>
                  <a:pt x="474482" y="9429696"/>
                </a:lnTo>
                <a:lnTo>
                  <a:pt x="499243" y="9526061"/>
                </a:lnTo>
                <a:lnTo>
                  <a:pt x="524606" y="9622184"/>
                </a:lnTo>
                <a:lnTo>
                  <a:pt x="550568" y="9718063"/>
                </a:lnTo>
                <a:lnTo>
                  <a:pt x="577126" y="9813695"/>
                </a:lnTo>
                <a:lnTo>
                  <a:pt x="604279" y="9909079"/>
                </a:lnTo>
                <a:lnTo>
                  <a:pt x="632025" y="10004211"/>
                </a:lnTo>
                <a:lnTo>
                  <a:pt x="660361" y="10099091"/>
                </a:lnTo>
                <a:lnTo>
                  <a:pt x="689286" y="10193716"/>
                </a:lnTo>
                <a:lnTo>
                  <a:pt x="718797" y="10288084"/>
                </a:lnTo>
                <a:lnTo>
                  <a:pt x="748892" y="10382193"/>
                </a:lnTo>
                <a:lnTo>
                  <a:pt x="779568" y="10476040"/>
                </a:lnTo>
                <a:lnTo>
                  <a:pt x="810825" y="10569623"/>
                </a:lnTo>
                <a:lnTo>
                  <a:pt x="842659" y="10662942"/>
                </a:lnTo>
                <a:lnTo>
                  <a:pt x="875069" y="10755992"/>
                </a:lnTo>
                <a:lnTo>
                  <a:pt x="908052" y="10848773"/>
                </a:lnTo>
                <a:lnTo>
                  <a:pt x="941607" y="10941282"/>
                </a:lnTo>
                <a:lnTo>
                  <a:pt x="975731" y="11033517"/>
                </a:lnTo>
                <a:lnTo>
                  <a:pt x="1010421" y="11125475"/>
                </a:lnTo>
                <a:lnTo>
                  <a:pt x="1045677" y="11217156"/>
                </a:lnTo>
                <a:lnTo>
                  <a:pt x="1081495" y="11308556"/>
                </a:lnTo>
                <a:lnTo>
                  <a:pt x="11664974" y="11308556"/>
                </a:lnTo>
                <a:lnTo>
                  <a:pt x="11664974" y="0"/>
                </a:lnTo>
                <a:close/>
              </a:path>
            </a:pathLst>
          </a:custGeom>
          <a:solidFill>
            <a:srgbClr val="007A8B"/>
          </a:solidFill>
        </p:spPr>
        <p:txBody>
          <a:bodyPr wrap="square" lIns="0" tIns="0" rIns="0" bIns="0" rtlCol="0"/>
          <a:lstStyle/>
          <a:p>
            <a:pPr algn="l" rtl="0"/>
            <a:endParaRPr/>
          </a:p>
        </p:txBody>
      </p:sp>
      <p:sp>
        <p:nvSpPr>
          <p:cNvPr id="9" name="object 9"/>
          <p:cNvSpPr txBox="1">
            <a:spLocks noGrp="1"/>
          </p:cNvSpPr>
          <p:nvPr>
            <p:ph type="sldNum" sz="quarter" idx="7"/>
          </p:nvPr>
        </p:nvSpPr>
        <p:spPr>
          <a:xfrm>
            <a:off x="18957090" y="10214552"/>
            <a:ext cx="360680" cy="294953"/>
          </a:xfrm>
          <a:prstGeom prst="rect">
            <a:avLst/>
          </a:prstGeom>
        </p:spPr>
        <p:txBody>
          <a:bodyPr vert="horz" wrap="square" lIns="0" tIns="0" rIns="0" bIns="0" rtlCol="0">
            <a:spAutoFit/>
          </a:bodyPr>
          <a:lstStyle/>
          <a:p>
            <a:pPr marL="38100">
              <a:lnSpc>
                <a:spcPts val="2325"/>
              </a:lnSpc>
            </a:pPr>
            <a:endParaRPr spc="-25" dirty="0"/>
          </a:p>
        </p:txBody>
      </p:sp>
      <p:sp>
        <p:nvSpPr>
          <p:cNvPr id="7" name="object 7"/>
          <p:cNvSpPr txBox="1"/>
          <p:nvPr/>
        </p:nvSpPr>
        <p:spPr>
          <a:xfrm>
            <a:off x="9687697" y="2354092"/>
            <a:ext cx="9269393" cy="6601165"/>
          </a:xfrm>
          <a:prstGeom prst="rect">
            <a:avLst/>
          </a:prstGeom>
        </p:spPr>
        <p:txBody>
          <a:bodyPr vert="horz" wrap="square" lIns="0" tIns="14604" rIns="0" bIns="0" rtlCol="0">
            <a:spAutoFit/>
          </a:bodyPr>
          <a:lstStyle/>
          <a:p>
            <a:pPr marL="514350" indent="-514350" algn="l">
              <a:buFont typeface="+mj-lt"/>
              <a:buAutoNum type="arabicPeriod"/>
            </a:pPr>
            <a:r>
              <a:rPr lang="en-GB" sz="3600" dirty="0">
                <a:solidFill>
                  <a:srgbClr val="FFFFFF"/>
                </a:solidFill>
                <a:latin typeface="Roboto"/>
                <a:ea typeface="Roboto Slab"/>
                <a:cs typeface="Roboto Slab"/>
              </a:rPr>
              <a:t>Increase </a:t>
            </a:r>
            <a:r>
              <a:rPr lang="en-GB" sz="3600" u="sng" dirty="0">
                <a:solidFill>
                  <a:srgbClr val="FFFFFF"/>
                </a:solidFill>
                <a:latin typeface="Roboto"/>
                <a:ea typeface="Roboto Slab"/>
                <a:cs typeface="Roboto Slab"/>
              </a:rPr>
              <a:t>household income</a:t>
            </a:r>
            <a:r>
              <a:rPr lang="en-GB" sz="3600" dirty="0">
                <a:solidFill>
                  <a:srgbClr val="FFFFFF"/>
                </a:solidFill>
                <a:latin typeface="Roboto"/>
                <a:ea typeface="Roboto Slab"/>
                <a:cs typeface="Roboto Slab"/>
              </a:rPr>
              <a:t> in Black and </a:t>
            </a:r>
            <a:r>
              <a:rPr lang="en-GB" sz="3600" dirty="0" err="1">
                <a:solidFill>
                  <a:srgbClr val="FFFFFF"/>
                </a:solidFill>
                <a:latin typeface="Roboto"/>
                <a:ea typeface="Roboto Slab"/>
                <a:cs typeface="Roboto Slab"/>
              </a:rPr>
              <a:t>minoritised</a:t>
            </a:r>
            <a:r>
              <a:rPr lang="en-GB" sz="3600" dirty="0">
                <a:solidFill>
                  <a:srgbClr val="FFFFFF"/>
                </a:solidFill>
                <a:latin typeface="Roboto"/>
                <a:ea typeface="Roboto Slab"/>
                <a:cs typeface="Roboto Slab"/>
              </a:rPr>
              <a:t> communities. </a:t>
            </a:r>
          </a:p>
          <a:p>
            <a:pPr algn="l"/>
            <a:endParaRPr lang="en-GB" sz="3600" dirty="0">
              <a:solidFill>
                <a:srgbClr val="FFFFFF"/>
              </a:solidFill>
              <a:latin typeface="Roboto"/>
              <a:ea typeface="Roboto Slab"/>
              <a:cs typeface="Roboto Slab"/>
            </a:endParaRPr>
          </a:p>
          <a:p>
            <a:pPr algn="l"/>
            <a:r>
              <a:rPr lang="en-GB" sz="2800" dirty="0">
                <a:solidFill>
                  <a:srgbClr val="FFFFFF"/>
                </a:solidFill>
                <a:latin typeface="Roboto"/>
                <a:ea typeface="Roboto Slab"/>
                <a:cs typeface="Roboto Slab"/>
              </a:rPr>
              <a:t>When we talk about income, we mean the amount of money households earn. </a:t>
            </a:r>
          </a:p>
          <a:p>
            <a:pPr marL="514350" indent="-514350" algn="l">
              <a:buFont typeface="+mj-lt"/>
              <a:buAutoNum type="arabicPeriod"/>
            </a:pPr>
            <a:endParaRPr lang="en-GB" sz="3600" dirty="0">
              <a:solidFill>
                <a:srgbClr val="FFFFFF"/>
              </a:solidFill>
              <a:latin typeface="Roboto"/>
              <a:ea typeface="Roboto Slab"/>
              <a:cs typeface="Roboto Slab"/>
            </a:endParaRPr>
          </a:p>
          <a:p>
            <a:pPr algn="l"/>
            <a:r>
              <a:rPr lang="en-GB" sz="3600" dirty="0">
                <a:solidFill>
                  <a:srgbClr val="FFFFFF"/>
                </a:solidFill>
                <a:latin typeface="Roboto"/>
                <a:ea typeface="Roboto Slab"/>
                <a:cs typeface="Roboto Slab"/>
              </a:rPr>
              <a:t>2. Increase the amount of household and </a:t>
            </a:r>
            <a:r>
              <a:rPr lang="en-GB" sz="3600" u="sng" dirty="0">
                <a:solidFill>
                  <a:srgbClr val="FFFFFF"/>
                </a:solidFill>
                <a:latin typeface="Roboto"/>
                <a:ea typeface="Roboto Slab"/>
                <a:cs typeface="Roboto Slab"/>
              </a:rPr>
              <a:t>community wealth </a:t>
            </a:r>
            <a:r>
              <a:rPr lang="en-GB" sz="3600" dirty="0">
                <a:solidFill>
                  <a:srgbClr val="FFFFFF"/>
                </a:solidFill>
                <a:latin typeface="Roboto"/>
                <a:ea typeface="Roboto Slab"/>
                <a:cs typeface="Roboto Slab"/>
              </a:rPr>
              <a:t>in Black and </a:t>
            </a:r>
            <a:r>
              <a:rPr lang="en-GB" sz="3600" dirty="0" err="1">
                <a:solidFill>
                  <a:srgbClr val="FFFFFF"/>
                </a:solidFill>
                <a:latin typeface="Roboto"/>
                <a:ea typeface="Roboto Slab"/>
                <a:cs typeface="Roboto Slab"/>
              </a:rPr>
              <a:t>minoritised</a:t>
            </a:r>
            <a:r>
              <a:rPr lang="en-GB" sz="3600" dirty="0">
                <a:solidFill>
                  <a:srgbClr val="FFFFFF"/>
                </a:solidFill>
                <a:latin typeface="Roboto"/>
                <a:ea typeface="Roboto Slab"/>
                <a:cs typeface="Roboto Slab"/>
              </a:rPr>
              <a:t> communities. </a:t>
            </a:r>
          </a:p>
          <a:p>
            <a:pPr algn="l"/>
            <a:endParaRPr lang="en-GB" sz="3600" dirty="0">
              <a:solidFill>
                <a:srgbClr val="FFFFFF"/>
              </a:solidFill>
              <a:latin typeface="Roboto"/>
              <a:ea typeface="Roboto Slab"/>
              <a:cs typeface="Roboto Slab"/>
            </a:endParaRPr>
          </a:p>
          <a:p>
            <a:pPr algn="l"/>
            <a:r>
              <a:rPr lang="en-GB" sz="2800" dirty="0">
                <a:solidFill>
                  <a:srgbClr val="FFFFFF"/>
                </a:solidFill>
                <a:latin typeface="Roboto"/>
                <a:ea typeface="Roboto Slab"/>
                <a:cs typeface="Roboto Slab"/>
              </a:rPr>
              <a:t>When we talk about wealth, we mean the value of assets that households and communities hold.</a:t>
            </a:r>
            <a:endParaRPr lang="en-US" sz="2800" dirty="0">
              <a:latin typeface="Roboto"/>
              <a:ea typeface="Roboto Slab"/>
              <a:cs typeface="Roboto Slab"/>
            </a:endParaRPr>
          </a:p>
          <a:p>
            <a:pPr algn="l"/>
            <a:endParaRPr lang="en-GB" sz="2800" dirty="0">
              <a:solidFill>
                <a:srgbClr val="FFFFFF"/>
              </a:solidFill>
              <a:latin typeface="Roboto"/>
              <a:ea typeface="Roboto Slab"/>
              <a:cs typeface="Roboto Slab"/>
            </a:endParaRPr>
          </a:p>
        </p:txBody>
      </p:sp>
      <p:pic>
        <p:nvPicPr>
          <p:cNvPr id="10" name="Picture 9" descr="Shape, arrow&#10;&#10;Description automatically generated">
            <a:extLst>
              <a:ext uri="{FF2B5EF4-FFF2-40B4-BE49-F238E27FC236}">
                <a16:creationId xmlns:a16="http://schemas.microsoft.com/office/drawing/2014/main" id="{2873207A-E497-0497-A06E-26D3D26FC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2876" y="720108"/>
            <a:ext cx="523876" cy="523876"/>
          </a:xfrm>
          <a:prstGeom prst="rect">
            <a:avLst/>
          </a:prstGeom>
        </p:spPr>
      </p:pic>
      <p:pic>
        <p:nvPicPr>
          <p:cNvPr id="3" name="Picture 4" descr="Why Building Black Wealth is Key to Health Equity">
            <a:extLst>
              <a:ext uri="{FF2B5EF4-FFF2-40B4-BE49-F238E27FC236}">
                <a16:creationId xmlns:a16="http://schemas.microsoft.com/office/drawing/2014/main" id="{828CD819-33C5-18CE-E6D7-B81A952B31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69" y="3489658"/>
            <a:ext cx="4875531" cy="56649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032742" y="635"/>
            <a:ext cx="12071358" cy="11308715"/>
          </a:xfrm>
          <a:custGeom>
            <a:avLst/>
            <a:gdLst/>
            <a:ahLst/>
            <a:cxnLst/>
            <a:rect l="l" t="t" r="r" b="b"/>
            <a:pathLst>
              <a:path w="11665585" h="11308715">
                <a:moveTo>
                  <a:pt x="11664974" y="0"/>
                </a:moveTo>
                <a:lnTo>
                  <a:pt x="1046386" y="0"/>
                </a:lnTo>
                <a:lnTo>
                  <a:pt x="1011113" y="91691"/>
                </a:lnTo>
                <a:lnTo>
                  <a:pt x="976404" y="183660"/>
                </a:lnTo>
                <a:lnTo>
                  <a:pt x="942263" y="275906"/>
                </a:lnTo>
                <a:lnTo>
                  <a:pt x="908690" y="368426"/>
                </a:lnTo>
                <a:lnTo>
                  <a:pt x="875689" y="461217"/>
                </a:lnTo>
                <a:lnTo>
                  <a:pt x="843261" y="554279"/>
                </a:lnTo>
                <a:lnTo>
                  <a:pt x="811409" y="647608"/>
                </a:lnTo>
                <a:lnTo>
                  <a:pt x="780134" y="741204"/>
                </a:lnTo>
                <a:lnTo>
                  <a:pt x="749440" y="835062"/>
                </a:lnTo>
                <a:lnTo>
                  <a:pt x="719327" y="929182"/>
                </a:lnTo>
                <a:lnTo>
                  <a:pt x="689798" y="1023562"/>
                </a:lnTo>
                <a:lnTo>
                  <a:pt x="660856" y="1118199"/>
                </a:lnTo>
                <a:lnTo>
                  <a:pt x="632502" y="1213091"/>
                </a:lnTo>
                <a:lnTo>
                  <a:pt x="604739" y="1308236"/>
                </a:lnTo>
                <a:lnTo>
                  <a:pt x="577569" y="1403632"/>
                </a:lnTo>
                <a:lnTo>
                  <a:pt x="550993" y="1499278"/>
                </a:lnTo>
                <a:lnTo>
                  <a:pt x="525014" y="1595169"/>
                </a:lnTo>
                <a:lnTo>
                  <a:pt x="499635" y="1691306"/>
                </a:lnTo>
                <a:lnTo>
                  <a:pt x="474856" y="1787685"/>
                </a:lnTo>
                <a:lnTo>
                  <a:pt x="450682" y="1884305"/>
                </a:lnTo>
                <a:lnTo>
                  <a:pt x="427112" y="1981163"/>
                </a:lnTo>
                <a:lnTo>
                  <a:pt x="404151" y="2078257"/>
                </a:lnTo>
                <a:lnTo>
                  <a:pt x="381799" y="2175586"/>
                </a:lnTo>
                <a:lnTo>
                  <a:pt x="360059" y="2273147"/>
                </a:lnTo>
                <a:lnTo>
                  <a:pt x="338934" y="2370938"/>
                </a:lnTo>
                <a:lnTo>
                  <a:pt x="318425" y="2468956"/>
                </a:lnTo>
                <a:lnTo>
                  <a:pt x="298534" y="2567201"/>
                </a:lnTo>
                <a:lnTo>
                  <a:pt x="279263" y="2665669"/>
                </a:lnTo>
                <a:lnTo>
                  <a:pt x="260616" y="2764359"/>
                </a:lnTo>
                <a:lnTo>
                  <a:pt x="242593" y="2863268"/>
                </a:lnTo>
                <a:lnTo>
                  <a:pt x="225197" y="2962395"/>
                </a:lnTo>
                <a:lnTo>
                  <a:pt x="208431" y="3061737"/>
                </a:lnTo>
                <a:lnTo>
                  <a:pt x="192295" y="3161292"/>
                </a:lnTo>
                <a:lnTo>
                  <a:pt x="176793" y="3261058"/>
                </a:lnTo>
                <a:lnTo>
                  <a:pt x="161927" y="3361034"/>
                </a:lnTo>
                <a:lnTo>
                  <a:pt x="147698" y="3461216"/>
                </a:lnTo>
                <a:lnTo>
                  <a:pt x="134110" y="3561603"/>
                </a:lnTo>
                <a:lnTo>
                  <a:pt x="121163" y="3662193"/>
                </a:lnTo>
                <a:lnTo>
                  <a:pt x="108860" y="3762984"/>
                </a:lnTo>
                <a:lnTo>
                  <a:pt x="97204" y="3863973"/>
                </a:lnTo>
                <a:lnTo>
                  <a:pt x="86196" y="3965158"/>
                </a:lnTo>
                <a:lnTo>
                  <a:pt x="75838" y="4066538"/>
                </a:lnTo>
                <a:lnTo>
                  <a:pt x="66133" y="4168110"/>
                </a:lnTo>
                <a:lnTo>
                  <a:pt x="57083" y="4269872"/>
                </a:lnTo>
                <a:lnTo>
                  <a:pt x="48690" y="4371822"/>
                </a:lnTo>
                <a:lnTo>
                  <a:pt x="40957" y="4473958"/>
                </a:lnTo>
                <a:lnTo>
                  <a:pt x="33884" y="4576278"/>
                </a:lnTo>
                <a:lnTo>
                  <a:pt x="27475" y="4678780"/>
                </a:lnTo>
                <a:lnTo>
                  <a:pt x="21731" y="4781461"/>
                </a:lnTo>
                <a:lnTo>
                  <a:pt x="16655" y="4884320"/>
                </a:lnTo>
                <a:lnTo>
                  <a:pt x="12249" y="4987355"/>
                </a:lnTo>
                <a:lnTo>
                  <a:pt x="8515" y="5090562"/>
                </a:lnTo>
                <a:lnTo>
                  <a:pt x="5455" y="5193941"/>
                </a:lnTo>
                <a:lnTo>
                  <a:pt x="3072" y="5297489"/>
                </a:lnTo>
                <a:lnTo>
                  <a:pt x="1366" y="5401204"/>
                </a:lnTo>
                <a:lnTo>
                  <a:pt x="342" y="5505084"/>
                </a:lnTo>
                <a:lnTo>
                  <a:pt x="0" y="5609127"/>
                </a:lnTo>
                <a:lnTo>
                  <a:pt x="341" y="5713135"/>
                </a:lnTo>
                <a:lnTo>
                  <a:pt x="1365" y="5816981"/>
                </a:lnTo>
                <a:lnTo>
                  <a:pt x="3069" y="5920662"/>
                </a:lnTo>
                <a:lnTo>
                  <a:pt x="5450" y="6024177"/>
                </a:lnTo>
                <a:lnTo>
                  <a:pt x="8507" y="6127524"/>
                </a:lnTo>
                <a:lnTo>
                  <a:pt x="12238" y="6230701"/>
                </a:lnTo>
                <a:lnTo>
                  <a:pt x="16639" y="6333705"/>
                </a:lnTo>
                <a:lnTo>
                  <a:pt x="21711" y="6436534"/>
                </a:lnTo>
                <a:lnTo>
                  <a:pt x="27449" y="6539186"/>
                </a:lnTo>
                <a:lnTo>
                  <a:pt x="33852" y="6641660"/>
                </a:lnTo>
                <a:lnTo>
                  <a:pt x="40918" y="6743952"/>
                </a:lnTo>
                <a:lnTo>
                  <a:pt x="48645" y="6846062"/>
                </a:lnTo>
                <a:lnTo>
                  <a:pt x="57030" y="6947986"/>
                </a:lnTo>
                <a:lnTo>
                  <a:pt x="66072" y="7049722"/>
                </a:lnTo>
                <a:lnTo>
                  <a:pt x="75769" y="7151269"/>
                </a:lnTo>
                <a:lnTo>
                  <a:pt x="86117" y="7252625"/>
                </a:lnTo>
                <a:lnTo>
                  <a:pt x="97116" y="7353787"/>
                </a:lnTo>
                <a:lnTo>
                  <a:pt x="108762" y="7454753"/>
                </a:lnTo>
                <a:lnTo>
                  <a:pt x="121054" y="7555521"/>
                </a:lnTo>
                <a:lnTo>
                  <a:pt x="133990" y="7656089"/>
                </a:lnTo>
                <a:lnTo>
                  <a:pt x="147568" y="7756455"/>
                </a:lnTo>
                <a:lnTo>
                  <a:pt x="161785" y="7856617"/>
                </a:lnTo>
                <a:lnTo>
                  <a:pt x="176639" y="7956572"/>
                </a:lnTo>
                <a:lnTo>
                  <a:pt x="192129" y="8056318"/>
                </a:lnTo>
                <a:lnTo>
                  <a:pt x="208251" y="8155855"/>
                </a:lnTo>
                <a:lnTo>
                  <a:pt x="225004" y="8255178"/>
                </a:lnTo>
                <a:lnTo>
                  <a:pt x="242387" y="8354286"/>
                </a:lnTo>
                <a:lnTo>
                  <a:pt x="260396" y="8453178"/>
                </a:lnTo>
                <a:lnTo>
                  <a:pt x="279029" y="8551850"/>
                </a:lnTo>
                <a:lnTo>
                  <a:pt x="298285" y="8650302"/>
                </a:lnTo>
                <a:lnTo>
                  <a:pt x="318161" y="8748530"/>
                </a:lnTo>
                <a:lnTo>
                  <a:pt x="338655" y="8846532"/>
                </a:lnTo>
                <a:lnTo>
                  <a:pt x="359765" y="8944307"/>
                </a:lnTo>
                <a:lnTo>
                  <a:pt x="381489" y="9041853"/>
                </a:lnTo>
                <a:lnTo>
                  <a:pt x="403825" y="9139166"/>
                </a:lnTo>
                <a:lnTo>
                  <a:pt x="426771" y="9236246"/>
                </a:lnTo>
                <a:lnTo>
                  <a:pt x="450324" y="9333090"/>
                </a:lnTo>
                <a:lnTo>
                  <a:pt x="474482" y="9429696"/>
                </a:lnTo>
                <a:lnTo>
                  <a:pt x="499243" y="9526061"/>
                </a:lnTo>
                <a:lnTo>
                  <a:pt x="524606" y="9622184"/>
                </a:lnTo>
                <a:lnTo>
                  <a:pt x="550568" y="9718063"/>
                </a:lnTo>
                <a:lnTo>
                  <a:pt x="577126" y="9813695"/>
                </a:lnTo>
                <a:lnTo>
                  <a:pt x="604279" y="9909079"/>
                </a:lnTo>
                <a:lnTo>
                  <a:pt x="632025" y="10004211"/>
                </a:lnTo>
                <a:lnTo>
                  <a:pt x="660361" y="10099091"/>
                </a:lnTo>
                <a:lnTo>
                  <a:pt x="689286" y="10193716"/>
                </a:lnTo>
                <a:lnTo>
                  <a:pt x="718797" y="10288084"/>
                </a:lnTo>
                <a:lnTo>
                  <a:pt x="748892" y="10382193"/>
                </a:lnTo>
                <a:lnTo>
                  <a:pt x="779568" y="10476040"/>
                </a:lnTo>
                <a:lnTo>
                  <a:pt x="810825" y="10569623"/>
                </a:lnTo>
                <a:lnTo>
                  <a:pt x="842659" y="10662942"/>
                </a:lnTo>
                <a:lnTo>
                  <a:pt x="875069" y="10755992"/>
                </a:lnTo>
                <a:lnTo>
                  <a:pt x="908052" y="10848773"/>
                </a:lnTo>
                <a:lnTo>
                  <a:pt x="941607" y="10941282"/>
                </a:lnTo>
                <a:lnTo>
                  <a:pt x="975731" y="11033517"/>
                </a:lnTo>
                <a:lnTo>
                  <a:pt x="1010421" y="11125475"/>
                </a:lnTo>
                <a:lnTo>
                  <a:pt x="1045677" y="11217156"/>
                </a:lnTo>
                <a:lnTo>
                  <a:pt x="1081495" y="11308556"/>
                </a:lnTo>
                <a:lnTo>
                  <a:pt x="11664974" y="11308556"/>
                </a:lnTo>
                <a:lnTo>
                  <a:pt x="11664974" y="0"/>
                </a:lnTo>
                <a:close/>
              </a:path>
            </a:pathLst>
          </a:custGeom>
          <a:solidFill>
            <a:srgbClr val="E5F2F4"/>
          </a:solidFill>
        </p:spPr>
        <p:txBody>
          <a:bodyPr wrap="square" lIns="0" tIns="0" rIns="0" bIns="0" rtlCol="0"/>
          <a:lstStyle/>
          <a:p>
            <a:pPr algn="l" rtl="0"/>
            <a:endParaRPr lang="en-GB" dirty="0"/>
          </a:p>
        </p:txBody>
      </p:sp>
      <p:sp>
        <p:nvSpPr>
          <p:cNvPr id="10" name="object 10"/>
          <p:cNvSpPr txBox="1"/>
          <p:nvPr/>
        </p:nvSpPr>
        <p:spPr>
          <a:xfrm>
            <a:off x="1603469" y="4271924"/>
            <a:ext cx="6417945" cy="2765501"/>
          </a:xfrm>
          <a:prstGeom prst="rect">
            <a:avLst/>
          </a:prstGeom>
        </p:spPr>
        <p:txBody>
          <a:bodyPr vert="horz" wrap="square" lIns="0" tIns="71755" rIns="0" bIns="0" rtlCol="0">
            <a:spAutoFit/>
          </a:bodyPr>
          <a:lstStyle/>
          <a:p>
            <a:pPr marL="12700" marR="5080">
              <a:lnSpc>
                <a:spcPts val="6759"/>
              </a:lnSpc>
              <a:spcBef>
                <a:spcPts val="565"/>
              </a:spcBef>
            </a:pPr>
            <a:r>
              <a:rPr lang="en-US" sz="5900" b="1" spc="-135" dirty="0">
                <a:solidFill>
                  <a:srgbClr val="00424F"/>
                </a:solidFill>
                <a:latin typeface="Roboto-Medium"/>
                <a:cs typeface="Roboto-Medium"/>
              </a:rPr>
              <a:t>Terminology: </a:t>
            </a:r>
          </a:p>
          <a:p>
            <a:pPr marL="12700" marR="5080">
              <a:lnSpc>
                <a:spcPts val="6759"/>
              </a:lnSpc>
              <a:spcBef>
                <a:spcPts val="565"/>
              </a:spcBef>
            </a:pPr>
            <a:r>
              <a:rPr lang="en-US" sz="5900" b="1" spc="-135" dirty="0">
                <a:solidFill>
                  <a:srgbClr val="00424F"/>
                </a:solidFill>
                <a:latin typeface="Roboto-Medium"/>
                <a:cs typeface="Roboto-Medium"/>
              </a:rPr>
              <a:t>‘Black and </a:t>
            </a:r>
            <a:r>
              <a:rPr lang="en-US" sz="5900" b="1" spc="-135" dirty="0" err="1">
                <a:solidFill>
                  <a:srgbClr val="00424F"/>
                </a:solidFill>
                <a:latin typeface="Roboto-Medium"/>
                <a:cs typeface="Roboto-Medium"/>
              </a:rPr>
              <a:t>minoritised</a:t>
            </a:r>
            <a:r>
              <a:rPr lang="en-US" sz="5900" b="1" spc="-135" dirty="0">
                <a:solidFill>
                  <a:srgbClr val="00424F"/>
                </a:solidFill>
                <a:latin typeface="Roboto-Medium"/>
                <a:cs typeface="Roboto-Medium"/>
              </a:rPr>
              <a:t>’</a:t>
            </a:r>
            <a:endParaRPr lang="en-US" sz="5900" spc="-135" dirty="0">
              <a:solidFill>
                <a:srgbClr val="00424F"/>
              </a:solidFill>
              <a:latin typeface="Roboto-Medium"/>
              <a:cs typeface="Roboto-Medium"/>
            </a:endParaRPr>
          </a:p>
        </p:txBody>
      </p:sp>
      <p:sp>
        <p:nvSpPr>
          <p:cNvPr id="23" name="object 10">
            <a:extLst>
              <a:ext uri="{FF2B5EF4-FFF2-40B4-BE49-F238E27FC236}">
                <a16:creationId xmlns:a16="http://schemas.microsoft.com/office/drawing/2014/main" id="{8DAE8675-D0DF-938C-EC85-03DD824EA49B}"/>
              </a:ext>
            </a:extLst>
          </p:cNvPr>
          <p:cNvSpPr txBox="1"/>
          <p:nvPr/>
        </p:nvSpPr>
        <p:spPr>
          <a:xfrm>
            <a:off x="9570964" y="1186463"/>
            <a:ext cx="10116035" cy="8936421"/>
          </a:xfrm>
          <a:prstGeom prst="rect">
            <a:avLst/>
          </a:prstGeom>
        </p:spPr>
        <p:txBody>
          <a:bodyPr vert="horz" wrap="square" lIns="0" tIns="71755" rIns="0" bIns="0" rtlCol="0">
            <a:spAutoFit/>
          </a:bodyPr>
          <a:lstStyle/>
          <a:p>
            <a:endParaRPr lang="en-US" sz="3200" dirty="0">
              <a:solidFill>
                <a:schemeClr val="tx2"/>
              </a:solidFill>
              <a:latin typeface="Roboto"/>
              <a:ea typeface="Roboto"/>
              <a:cs typeface="Calibri"/>
            </a:endParaRPr>
          </a:p>
          <a:p>
            <a:r>
              <a:rPr lang="en-US" sz="3200" dirty="0">
                <a:solidFill>
                  <a:schemeClr val="tx2"/>
                </a:solidFill>
                <a:latin typeface="Roboto"/>
                <a:ea typeface="Roboto"/>
                <a:cs typeface="Calibri"/>
              </a:rPr>
              <a:t>We know that there are lots of different terms used to group together the communities we want to help with this fund. </a:t>
            </a:r>
          </a:p>
          <a:p>
            <a:endParaRPr lang="en-US" sz="3200" dirty="0">
              <a:solidFill>
                <a:schemeClr val="tx2"/>
              </a:solidFill>
              <a:latin typeface="Roboto"/>
              <a:ea typeface="Roboto"/>
              <a:cs typeface="Calibri"/>
            </a:endParaRPr>
          </a:p>
          <a:p>
            <a:r>
              <a:rPr lang="en-US" sz="3200" dirty="0">
                <a:solidFill>
                  <a:schemeClr val="tx2"/>
                </a:solidFill>
                <a:latin typeface="Roboto"/>
                <a:ea typeface="Roboto"/>
                <a:cs typeface="Calibri"/>
              </a:rPr>
              <a:t>We </a:t>
            </a:r>
            <a:r>
              <a:rPr lang="en-US" sz="3200" dirty="0" err="1">
                <a:solidFill>
                  <a:schemeClr val="tx2"/>
                </a:solidFill>
                <a:latin typeface="Roboto"/>
                <a:ea typeface="Roboto"/>
                <a:cs typeface="Calibri"/>
              </a:rPr>
              <a:t>recognise</a:t>
            </a:r>
            <a:r>
              <a:rPr lang="en-US" sz="3200" dirty="0">
                <a:solidFill>
                  <a:schemeClr val="tx2"/>
                </a:solidFill>
                <a:latin typeface="Roboto"/>
                <a:ea typeface="Roboto"/>
                <a:cs typeface="Calibri"/>
              </a:rPr>
              <a:t> that grouping communities and individuals under these umbrella terms, especially in a city as diverse as London, is flawed. We also </a:t>
            </a:r>
            <a:r>
              <a:rPr lang="en-US" sz="3200" dirty="0" err="1">
                <a:solidFill>
                  <a:schemeClr val="tx2"/>
                </a:solidFill>
                <a:latin typeface="Roboto"/>
                <a:ea typeface="Roboto"/>
                <a:cs typeface="Calibri"/>
              </a:rPr>
              <a:t>recognise</a:t>
            </a:r>
            <a:r>
              <a:rPr lang="en-US" sz="3200" dirty="0">
                <a:solidFill>
                  <a:schemeClr val="tx2"/>
                </a:solidFill>
                <a:latin typeface="Roboto"/>
                <a:ea typeface="Roboto"/>
                <a:cs typeface="Calibri"/>
              </a:rPr>
              <a:t> that, when it is necessary to create categories or groupings, people from these communities have different preferences. </a:t>
            </a:r>
          </a:p>
          <a:p>
            <a:endParaRPr lang="en-US" sz="3200" dirty="0">
              <a:solidFill>
                <a:schemeClr val="tx2"/>
              </a:solidFill>
              <a:latin typeface="Roboto"/>
              <a:ea typeface="Roboto"/>
              <a:cs typeface="Calibri"/>
            </a:endParaRPr>
          </a:p>
          <a:p>
            <a:r>
              <a:rPr lang="en-US" sz="3200" dirty="0">
                <a:solidFill>
                  <a:schemeClr val="tx2"/>
                </a:solidFill>
                <a:latin typeface="Roboto"/>
                <a:ea typeface="Roboto"/>
                <a:cs typeface="Calibri"/>
              </a:rPr>
              <a:t>For the racial justice fund, we’ve chosen to use ‘Black and </a:t>
            </a:r>
            <a:r>
              <a:rPr lang="en-US" sz="3200" dirty="0" err="1">
                <a:solidFill>
                  <a:schemeClr val="tx2"/>
                </a:solidFill>
                <a:latin typeface="Roboto"/>
                <a:ea typeface="Roboto"/>
                <a:cs typeface="Calibri"/>
              </a:rPr>
              <a:t>minoritised</a:t>
            </a:r>
            <a:r>
              <a:rPr lang="en-US" sz="3200" dirty="0">
                <a:solidFill>
                  <a:schemeClr val="tx2"/>
                </a:solidFill>
                <a:latin typeface="Roboto"/>
                <a:ea typeface="Roboto"/>
                <a:cs typeface="Calibri"/>
              </a:rPr>
              <a:t>’ communities. There is no science or theory behind us using this term, it’s just the term that we feel is respectful and will be familiar to a wide range of people. </a:t>
            </a:r>
          </a:p>
          <a:p>
            <a:endParaRPr lang="en-US" sz="3200" dirty="0">
              <a:solidFill>
                <a:schemeClr val="tx2"/>
              </a:solidFill>
              <a:latin typeface="Roboto"/>
              <a:ea typeface="Roboto"/>
              <a:cs typeface="Calibri"/>
            </a:endParaRPr>
          </a:p>
        </p:txBody>
      </p:sp>
    </p:spTree>
    <p:extLst>
      <p:ext uri="{BB962C8B-B14F-4D97-AF65-F5344CB8AC3E}">
        <p14:creationId xmlns:p14="http://schemas.microsoft.com/office/powerpoint/2010/main" val="4201746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438515" y="22121"/>
            <a:ext cx="11665585" cy="11308715"/>
          </a:xfrm>
          <a:custGeom>
            <a:avLst/>
            <a:gdLst/>
            <a:ahLst/>
            <a:cxnLst/>
            <a:rect l="l" t="t" r="r" b="b"/>
            <a:pathLst>
              <a:path w="11665585" h="11308715">
                <a:moveTo>
                  <a:pt x="11664974" y="0"/>
                </a:moveTo>
                <a:lnTo>
                  <a:pt x="1046386" y="0"/>
                </a:lnTo>
                <a:lnTo>
                  <a:pt x="1011113" y="91691"/>
                </a:lnTo>
                <a:lnTo>
                  <a:pt x="976404" y="183660"/>
                </a:lnTo>
                <a:lnTo>
                  <a:pt x="942263" y="275906"/>
                </a:lnTo>
                <a:lnTo>
                  <a:pt x="908690" y="368426"/>
                </a:lnTo>
                <a:lnTo>
                  <a:pt x="875689" y="461217"/>
                </a:lnTo>
                <a:lnTo>
                  <a:pt x="843261" y="554279"/>
                </a:lnTo>
                <a:lnTo>
                  <a:pt x="811409" y="647608"/>
                </a:lnTo>
                <a:lnTo>
                  <a:pt x="780134" y="741204"/>
                </a:lnTo>
                <a:lnTo>
                  <a:pt x="749440" y="835062"/>
                </a:lnTo>
                <a:lnTo>
                  <a:pt x="719327" y="929182"/>
                </a:lnTo>
                <a:lnTo>
                  <a:pt x="689798" y="1023562"/>
                </a:lnTo>
                <a:lnTo>
                  <a:pt x="660856" y="1118199"/>
                </a:lnTo>
                <a:lnTo>
                  <a:pt x="632502" y="1213091"/>
                </a:lnTo>
                <a:lnTo>
                  <a:pt x="604739" y="1308236"/>
                </a:lnTo>
                <a:lnTo>
                  <a:pt x="577569" y="1403632"/>
                </a:lnTo>
                <a:lnTo>
                  <a:pt x="550993" y="1499278"/>
                </a:lnTo>
                <a:lnTo>
                  <a:pt x="525014" y="1595169"/>
                </a:lnTo>
                <a:lnTo>
                  <a:pt x="499635" y="1691306"/>
                </a:lnTo>
                <a:lnTo>
                  <a:pt x="474856" y="1787685"/>
                </a:lnTo>
                <a:lnTo>
                  <a:pt x="450682" y="1884305"/>
                </a:lnTo>
                <a:lnTo>
                  <a:pt x="427112" y="1981163"/>
                </a:lnTo>
                <a:lnTo>
                  <a:pt x="404151" y="2078257"/>
                </a:lnTo>
                <a:lnTo>
                  <a:pt x="381799" y="2175586"/>
                </a:lnTo>
                <a:lnTo>
                  <a:pt x="360059" y="2273147"/>
                </a:lnTo>
                <a:lnTo>
                  <a:pt x="338934" y="2370938"/>
                </a:lnTo>
                <a:lnTo>
                  <a:pt x="318425" y="2468956"/>
                </a:lnTo>
                <a:lnTo>
                  <a:pt x="298534" y="2567201"/>
                </a:lnTo>
                <a:lnTo>
                  <a:pt x="279263" y="2665669"/>
                </a:lnTo>
                <a:lnTo>
                  <a:pt x="260616" y="2764359"/>
                </a:lnTo>
                <a:lnTo>
                  <a:pt x="242593" y="2863268"/>
                </a:lnTo>
                <a:lnTo>
                  <a:pt x="225197" y="2962395"/>
                </a:lnTo>
                <a:lnTo>
                  <a:pt x="208431" y="3061737"/>
                </a:lnTo>
                <a:lnTo>
                  <a:pt x="192295" y="3161292"/>
                </a:lnTo>
                <a:lnTo>
                  <a:pt x="176793" y="3261058"/>
                </a:lnTo>
                <a:lnTo>
                  <a:pt x="161927" y="3361034"/>
                </a:lnTo>
                <a:lnTo>
                  <a:pt x="147698" y="3461216"/>
                </a:lnTo>
                <a:lnTo>
                  <a:pt x="134110" y="3561603"/>
                </a:lnTo>
                <a:lnTo>
                  <a:pt x="121163" y="3662193"/>
                </a:lnTo>
                <a:lnTo>
                  <a:pt x="108860" y="3762984"/>
                </a:lnTo>
                <a:lnTo>
                  <a:pt x="97204" y="3863973"/>
                </a:lnTo>
                <a:lnTo>
                  <a:pt x="86196" y="3965158"/>
                </a:lnTo>
                <a:lnTo>
                  <a:pt x="75838" y="4066538"/>
                </a:lnTo>
                <a:lnTo>
                  <a:pt x="66133" y="4168110"/>
                </a:lnTo>
                <a:lnTo>
                  <a:pt x="57083" y="4269872"/>
                </a:lnTo>
                <a:lnTo>
                  <a:pt x="48690" y="4371822"/>
                </a:lnTo>
                <a:lnTo>
                  <a:pt x="40957" y="4473958"/>
                </a:lnTo>
                <a:lnTo>
                  <a:pt x="33884" y="4576278"/>
                </a:lnTo>
                <a:lnTo>
                  <a:pt x="27475" y="4678780"/>
                </a:lnTo>
                <a:lnTo>
                  <a:pt x="21731" y="4781461"/>
                </a:lnTo>
                <a:lnTo>
                  <a:pt x="16655" y="4884320"/>
                </a:lnTo>
                <a:lnTo>
                  <a:pt x="12249" y="4987355"/>
                </a:lnTo>
                <a:lnTo>
                  <a:pt x="8515" y="5090562"/>
                </a:lnTo>
                <a:lnTo>
                  <a:pt x="5455" y="5193941"/>
                </a:lnTo>
                <a:lnTo>
                  <a:pt x="3072" y="5297489"/>
                </a:lnTo>
                <a:lnTo>
                  <a:pt x="1366" y="5401204"/>
                </a:lnTo>
                <a:lnTo>
                  <a:pt x="342" y="5505084"/>
                </a:lnTo>
                <a:lnTo>
                  <a:pt x="0" y="5609127"/>
                </a:lnTo>
                <a:lnTo>
                  <a:pt x="341" y="5713135"/>
                </a:lnTo>
                <a:lnTo>
                  <a:pt x="1365" y="5816981"/>
                </a:lnTo>
                <a:lnTo>
                  <a:pt x="3069" y="5920662"/>
                </a:lnTo>
                <a:lnTo>
                  <a:pt x="5450" y="6024177"/>
                </a:lnTo>
                <a:lnTo>
                  <a:pt x="8507" y="6127524"/>
                </a:lnTo>
                <a:lnTo>
                  <a:pt x="12238" y="6230701"/>
                </a:lnTo>
                <a:lnTo>
                  <a:pt x="16639" y="6333705"/>
                </a:lnTo>
                <a:lnTo>
                  <a:pt x="21711" y="6436534"/>
                </a:lnTo>
                <a:lnTo>
                  <a:pt x="27449" y="6539186"/>
                </a:lnTo>
                <a:lnTo>
                  <a:pt x="33852" y="6641660"/>
                </a:lnTo>
                <a:lnTo>
                  <a:pt x="40918" y="6743952"/>
                </a:lnTo>
                <a:lnTo>
                  <a:pt x="48645" y="6846062"/>
                </a:lnTo>
                <a:lnTo>
                  <a:pt x="57030" y="6947986"/>
                </a:lnTo>
                <a:lnTo>
                  <a:pt x="66072" y="7049722"/>
                </a:lnTo>
                <a:lnTo>
                  <a:pt x="75769" y="7151269"/>
                </a:lnTo>
                <a:lnTo>
                  <a:pt x="86117" y="7252625"/>
                </a:lnTo>
                <a:lnTo>
                  <a:pt x="97116" y="7353787"/>
                </a:lnTo>
                <a:lnTo>
                  <a:pt x="108762" y="7454753"/>
                </a:lnTo>
                <a:lnTo>
                  <a:pt x="121054" y="7555521"/>
                </a:lnTo>
                <a:lnTo>
                  <a:pt x="133990" y="7656089"/>
                </a:lnTo>
                <a:lnTo>
                  <a:pt x="147568" y="7756455"/>
                </a:lnTo>
                <a:lnTo>
                  <a:pt x="161785" y="7856617"/>
                </a:lnTo>
                <a:lnTo>
                  <a:pt x="176639" y="7956572"/>
                </a:lnTo>
                <a:lnTo>
                  <a:pt x="192129" y="8056318"/>
                </a:lnTo>
                <a:lnTo>
                  <a:pt x="208251" y="8155855"/>
                </a:lnTo>
                <a:lnTo>
                  <a:pt x="225004" y="8255178"/>
                </a:lnTo>
                <a:lnTo>
                  <a:pt x="242387" y="8354286"/>
                </a:lnTo>
                <a:lnTo>
                  <a:pt x="260396" y="8453178"/>
                </a:lnTo>
                <a:lnTo>
                  <a:pt x="279029" y="8551850"/>
                </a:lnTo>
                <a:lnTo>
                  <a:pt x="298285" y="8650302"/>
                </a:lnTo>
                <a:lnTo>
                  <a:pt x="318161" y="8748530"/>
                </a:lnTo>
                <a:lnTo>
                  <a:pt x="338655" y="8846532"/>
                </a:lnTo>
                <a:lnTo>
                  <a:pt x="359765" y="8944307"/>
                </a:lnTo>
                <a:lnTo>
                  <a:pt x="381489" y="9041853"/>
                </a:lnTo>
                <a:lnTo>
                  <a:pt x="403825" y="9139166"/>
                </a:lnTo>
                <a:lnTo>
                  <a:pt x="426771" y="9236246"/>
                </a:lnTo>
                <a:lnTo>
                  <a:pt x="450324" y="9333090"/>
                </a:lnTo>
                <a:lnTo>
                  <a:pt x="474482" y="9429696"/>
                </a:lnTo>
                <a:lnTo>
                  <a:pt x="499243" y="9526061"/>
                </a:lnTo>
                <a:lnTo>
                  <a:pt x="524606" y="9622184"/>
                </a:lnTo>
                <a:lnTo>
                  <a:pt x="550568" y="9718063"/>
                </a:lnTo>
                <a:lnTo>
                  <a:pt x="577126" y="9813695"/>
                </a:lnTo>
                <a:lnTo>
                  <a:pt x="604279" y="9909079"/>
                </a:lnTo>
                <a:lnTo>
                  <a:pt x="632025" y="10004211"/>
                </a:lnTo>
                <a:lnTo>
                  <a:pt x="660361" y="10099091"/>
                </a:lnTo>
                <a:lnTo>
                  <a:pt x="689286" y="10193716"/>
                </a:lnTo>
                <a:lnTo>
                  <a:pt x="718797" y="10288084"/>
                </a:lnTo>
                <a:lnTo>
                  <a:pt x="748892" y="10382193"/>
                </a:lnTo>
                <a:lnTo>
                  <a:pt x="779568" y="10476040"/>
                </a:lnTo>
                <a:lnTo>
                  <a:pt x="810825" y="10569623"/>
                </a:lnTo>
                <a:lnTo>
                  <a:pt x="842659" y="10662942"/>
                </a:lnTo>
                <a:lnTo>
                  <a:pt x="875069" y="10755992"/>
                </a:lnTo>
                <a:lnTo>
                  <a:pt x="908052" y="10848773"/>
                </a:lnTo>
                <a:lnTo>
                  <a:pt x="941607" y="10941282"/>
                </a:lnTo>
                <a:lnTo>
                  <a:pt x="975731" y="11033517"/>
                </a:lnTo>
                <a:lnTo>
                  <a:pt x="1010421" y="11125475"/>
                </a:lnTo>
                <a:lnTo>
                  <a:pt x="1045677" y="11217156"/>
                </a:lnTo>
                <a:lnTo>
                  <a:pt x="1081495" y="11308556"/>
                </a:lnTo>
                <a:lnTo>
                  <a:pt x="11664974" y="11308556"/>
                </a:lnTo>
                <a:lnTo>
                  <a:pt x="11664974" y="0"/>
                </a:lnTo>
                <a:close/>
              </a:path>
            </a:pathLst>
          </a:custGeom>
          <a:solidFill>
            <a:srgbClr val="E5F2F4"/>
          </a:solidFill>
        </p:spPr>
        <p:txBody>
          <a:bodyPr wrap="square" lIns="0" tIns="0" rIns="0" bIns="0" rtlCol="0"/>
          <a:lstStyle/>
          <a:p>
            <a:pPr algn="l" rtl="0"/>
            <a:endParaRPr lang="en-GB" dirty="0"/>
          </a:p>
        </p:txBody>
      </p:sp>
      <p:sp>
        <p:nvSpPr>
          <p:cNvPr id="10" name="object 10"/>
          <p:cNvSpPr txBox="1"/>
          <p:nvPr/>
        </p:nvSpPr>
        <p:spPr>
          <a:xfrm>
            <a:off x="824970" y="2154772"/>
            <a:ext cx="6417945" cy="1816523"/>
          </a:xfrm>
          <a:prstGeom prst="rect">
            <a:avLst/>
          </a:prstGeom>
        </p:spPr>
        <p:txBody>
          <a:bodyPr vert="horz" wrap="square" lIns="0" tIns="71755" rIns="0" bIns="0" rtlCol="0">
            <a:spAutoFit/>
          </a:bodyPr>
          <a:lstStyle/>
          <a:p>
            <a:pPr marL="12700" marR="5080">
              <a:lnSpc>
                <a:spcPts val="6759"/>
              </a:lnSpc>
              <a:spcBef>
                <a:spcPts val="565"/>
              </a:spcBef>
            </a:pPr>
            <a:r>
              <a:rPr lang="en-US" sz="5900" b="1" spc="-135" dirty="0">
                <a:solidFill>
                  <a:srgbClr val="00424F"/>
                </a:solidFill>
                <a:latin typeface="Roboto-Medium"/>
                <a:cs typeface="Roboto-Medium"/>
              </a:rPr>
              <a:t>Who is eligible to apply? </a:t>
            </a:r>
            <a:endParaRPr lang="en-US" sz="5900" spc="-135" dirty="0">
              <a:solidFill>
                <a:srgbClr val="00424F"/>
              </a:solidFill>
              <a:latin typeface="Roboto-Medium"/>
              <a:cs typeface="Roboto-Medium"/>
            </a:endParaRPr>
          </a:p>
        </p:txBody>
      </p:sp>
      <p:pic>
        <p:nvPicPr>
          <p:cNvPr id="2" name="Picture 1" descr="Shape, icon&#10;&#10;Description automatically generated">
            <a:extLst>
              <a:ext uri="{FF2B5EF4-FFF2-40B4-BE49-F238E27FC236}">
                <a16:creationId xmlns:a16="http://schemas.microsoft.com/office/drawing/2014/main" id="{A57C7150-8A05-E635-4AFA-552BCFEE9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2875" y="720108"/>
            <a:ext cx="523875" cy="523875"/>
          </a:xfrm>
          <a:prstGeom prst="rect">
            <a:avLst/>
          </a:prstGeom>
        </p:spPr>
      </p:pic>
      <p:pic>
        <p:nvPicPr>
          <p:cNvPr id="4" name="Picture 2" descr="eligibility – Learning Disabilities Association of America">
            <a:extLst>
              <a:ext uri="{FF2B5EF4-FFF2-40B4-BE49-F238E27FC236}">
                <a16:creationId xmlns:a16="http://schemas.microsoft.com/office/drawing/2014/main" id="{3EB84EEA-5E48-856E-42D8-2F4691D2D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443" y="4291067"/>
            <a:ext cx="4466796" cy="5120576"/>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10">
            <a:extLst>
              <a:ext uri="{FF2B5EF4-FFF2-40B4-BE49-F238E27FC236}">
                <a16:creationId xmlns:a16="http://schemas.microsoft.com/office/drawing/2014/main" id="{8DAE2894-B4F5-AFC5-F824-EC1D05A19E53}"/>
              </a:ext>
            </a:extLst>
          </p:cNvPr>
          <p:cNvSpPr txBox="1"/>
          <p:nvPr/>
        </p:nvSpPr>
        <p:spPr>
          <a:xfrm>
            <a:off x="10052050" y="2198771"/>
            <a:ext cx="9202940" cy="7335983"/>
          </a:xfrm>
          <a:prstGeom prst="rect">
            <a:avLst/>
          </a:prstGeom>
        </p:spPr>
        <p:txBody>
          <a:bodyPr vert="horz" wrap="square" lIns="0" tIns="71755" rIns="0" bIns="0" rtlCol="0">
            <a:spAutoFit/>
          </a:bodyPr>
          <a:lstStyle/>
          <a:p>
            <a:pPr marR="0" lvl="0" defTabSz="914400" eaLnBrk="1" fontAlgn="auto" latinLnBrk="0" hangingPunct="1">
              <a:lnSpc>
                <a:spcPct val="100000"/>
              </a:lnSpc>
              <a:spcBef>
                <a:spcPts val="0"/>
              </a:spcBef>
              <a:spcAft>
                <a:spcPts val="0"/>
              </a:spcAft>
              <a:buClrTx/>
              <a:buSzTx/>
              <a:tabLst/>
              <a:defRPr/>
            </a:pPr>
            <a:r>
              <a:rPr kumimoji="0" lang="en-GB" sz="4400" b="1" i="0" u="none" strike="noStrike" kern="0" cap="none" spc="0" normalizeH="0" baseline="0" noProof="0" dirty="0">
                <a:ln>
                  <a:noFill/>
                </a:ln>
                <a:solidFill>
                  <a:schemeClr val="tx2"/>
                </a:solidFill>
                <a:effectLst/>
                <a:uLnTx/>
                <a:uFillTx/>
                <a:latin typeface="Roboto"/>
                <a:ea typeface="Roboto"/>
                <a:cs typeface="Arial"/>
              </a:rPr>
              <a:t>Essential criteria: </a:t>
            </a:r>
          </a:p>
          <a:p>
            <a:pPr marL="471170" marR="0" lvl="0" indent="-47117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chemeClr val="tx2"/>
                </a:solidFill>
                <a:effectLst/>
                <a:uLnTx/>
                <a:uFillTx/>
                <a:latin typeface="Roboto"/>
                <a:ea typeface="Roboto"/>
                <a:cs typeface="Arial"/>
              </a:rPr>
              <a:t>Have at least three trustees or directors. </a:t>
            </a:r>
          </a:p>
          <a:p>
            <a:pPr marL="471170" marR="0" lvl="0" indent="-47117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chemeClr val="tx2"/>
                </a:solidFill>
                <a:effectLst/>
                <a:uLnTx/>
                <a:uFillTx/>
                <a:latin typeface="Roboto"/>
                <a:ea typeface="Roboto"/>
                <a:cs typeface="Arial"/>
              </a:rPr>
              <a:t>Be proposing work that takes place in London and/or benefiting Londoners. </a:t>
            </a:r>
          </a:p>
          <a:p>
            <a:pPr marL="471170" marR="0" lvl="0" indent="-47117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chemeClr val="tx2"/>
                </a:solidFill>
                <a:effectLst/>
                <a:uLnTx/>
                <a:uFillTx/>
                <a:latin typeface="Roboto"/>
                <a:ea typeface="Roboto"/>
                <a:cs typeface="Arial"/>
              </a:rPr>
              <a:t>Be undertaking charitable activities. You do not need to be a registered charity. </a:t>
            </a:r>
          </a:p>
          <a:p>
            <a:pPr marL="471170" marR="0" lvl="0" indent="-47117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chemeClr val="tx2"/>
                </a:solidFill>
                <a:effectLst/>
                <a:uLnTx/>
                <a:uFillTx/>
                <a:latin typeface="Roboto"/>
                <a:ea typeface="Roboto"/>
                <a:cs typeface="Arial"/>
              </a:rPr>
              <a:t>Companies and CICs must have at least one unpaid, independent director or an independent board (this could be an advisory board) with knowledge of and skills to scrutinise the organisation’s finances and governance. </a:t>
            </a:r>
          </a:p>
          <a:p>
            <a:pPr marL="471170" marR="0" lvl="0" indent="-47117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chemeClr val="tx2"/>
              </a:solidFill>
              <a:effectLst/>
              <a:uLnTx/>
              <a:uFillTx/>
              <a:latin typeface="Roboto"/>
              <a:ea typeface="Roboto"/>
              <a:cs typeface="Arial"/>
            </a:endParaRPr>
          </a:p>
        </p:txBody>
      </p:sp>
    </p:spTree>
    <p:extLst>
      <p:ext uri="{BB962C8B-B14F-4D97-AF65-F5344CB8AC3E}">
        <p14:creationId xmlns:p14="http://schemas.microsoft.com/office/powerpoint/2010/main" val="2793376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438515" y="635"/>
            <a:ext cx="11665585" cy="11308715"/>
          </a:xfrm>
          <a:custGeom>
            <a:avLst/>
            <a:gdLst/>
            <a:ahLst/>
            <a:cxnLst/>
            <a:rect l="l" t="t" r="r" b="b"/>
            <a:pathLst>
              <a:path w="11665585" h="11308715">
                <a:moveTo>
                  <a:pt x="11664974" y="0"/>
                </a:moveTo>
                <a:lnTo>
                  <a:pt x="1046386" y="0"/>
                </a:lnTo>
                <a:lnTo>
                  <a:pt x="1011113" y="91691"/>
                </a:lnTo>
                <a:lnTo>
                  <a:pt x="976404" y="183660"/>
                </a:lnTo>
                <a:lnTo>
                  <a:pt x="942263" y="275906"/>
                </a:lnTo>
                <a:lnTo>
                  <a:pt x="908690" y="368426"/>
                </a:lnTo>
                <a:lnTo>
                  <a:pt x="875689" y="461217"/>
                </a:lnTo>
                <a:lnTo>
                  <a:pt x="843261" y="554279"/>
                </a:lnTo>
                <a:lnTo>
                  <a:pt x="811409" y="647608"/>
                </a:lnTo>
                <a:lnTo>
                  <a:pt x="780134" y="741204"/>
                </a:lnTo>
                <a:lnTo>
                  <a:pt x="749440" y="835062"/>
                </a:lnTo>
                <a:lnTo>
                  <a:pt x="719327" y="929182"/>
                </a:lnTo>
                <a:lnTo>
                  <a:pt x="689798" y="1023562"/>
                </a:lnTo>
                <a:lnTo>
                  <a:pt x="660856" y="1118199"/>
                </a:lnTo>
                <a:lnTo>
                  <a:pt x="632502" y="1213091"/>
                </a:lnTo>
                <a:lnTo>
                  <a:pt x="604739" y="1308236"/>
                </a:lnTo>
                <a:lnTo>
                  <a:pt x="577569" y="1403632"/>
                </a:lnTo>
                <a:lnTo>
                  <a:pt x="550993" y="1499278"/>
                </a:lnTo>
                <a:lnTo>
                  <a:pt x="525014" y="1595169"/>
                </a:lnTo>
                <a:lnTo>
                  <a:pt x="499635" y="1691306"/>
                </a:lnTo>
                <a:lnTo>
                  <a:pt x="474856" y="1787685"/>
                </a:lnTo>
                <a:lnTo>
                  <a:pt x="450682" y="1884305"/>
                </a:lnTo>
                <a:lnTo>
                  <a:pt x="427112" y="1981163"/>
                </a:lnTo>
                <a:lnTo>
                  <a:pt x="404151" y="2078257"/>
                </a:lnTo>
                <a:lnTo>
                  <a:pt x="381799" y="2175586"/>
                </a:lnTo>
                <a:lnTo>
                  <a:pt x="360059" y="2273147"/>
                </a:lnTo>
                <a:lnTo>
                  <a:pt x="338934" y="2370938"/>
                </a:lnTo>
                <a:lnTo>
                  <a:pt x="318425" y="2468956"/>
                </a:lnTo>
                <a:lnTo>
                  <a:pt x="298534" y="2567201"/>
                </a:lnTo>
                <a:lnTo>
                  <a:pt x="279263" y="2665669"/>
                </a:lnTo>
                <a:lnTo>
                  <a:pt x="260616" y="2764359"/>
                </a:lnTo>
                <a:lnTo>
                  <a:pt x="242593" y="2863268"/>
                </a:lnTo>
                <a:lnTo>
                  <a:pt x="225197" y="2962395"/>
                </a:lnTo>
                <a:lnTo>
                  <a:pt x="208431" y="3061737"/>
                </a:lnTo>
                <a:lnTo>
                  <a:pt x="192295" y="3161292"/>
                </a:lnTo>
                <a:lnTo>
                  <a:pt x="176793" y="3261058"/>
                </a:lnTo>
                <a:lnTo>
                  <a:pt x="161927" y="3361034"/>
                </a:lnTo>
                <a:lnTo>
                  <a:pt x="147698" y="3461216"/>
                </a:lnTo>
                <a:lnTo>
                  <a:pt x="134110" y="3561603"/>
                </a:lnTo>
                <a:lnTo>
                  <a:pt x="121163" y="3662193"/>
                </a:lnTo>
                <a:lnTo>
                  <a:pt x="108860" y="3762984"/>
                </a:lnTo>
                <a:lnTo>
                  <a:pt x="97204" y="3863973"/>
                </a:lnTo>
                <a:lnTo>
                  <a:pt x="86196" y="3965158"/>
                </a:lnTo>
                <a:lnTo>
                  <a:pt x="75838" y="4066538"/>
                </a:lnTo>
                <a:lnTo>
                  <a:pt x="66133" y="4168110"/>
                </a:lnTo>
                <a:lnTo>
                  <a:pt x="57083" y="4269872"/>
                </a:lnTo>
                <a:lnTo>
                  <a:pt x="48690" y="4371822"/>
                </a:lnTo>
                <a:lnTo>
                  <a:pt x="40957" y="4473958"/>
                </a:lnTo>
                <a:lnTo>
                  <a:pt x="33884" y="4576278"/>
                </a:lnTo>
                <a:lnTo>
                  <a:pt x="27475" y="4678780"/>
                </a:lnTo>
                <a:lnTo>
                  <a:pt x="21731" y="4781461"/>
                </a:lnTo>
                <a:lnTo>
                  <a:pt x="16655" y="4884320"/>
                </a:lnTo>
                <a:lnTo>
                  <a:pt x="12249" y="4987355"/>
                </a:lnTo>
                <a:lnTo>
                  <a:pt x="8515" y="5090562"/>
                </a:lnTo>
                <a:lnTo>
                  <a:pt x="5455" y="5193941"/>
                </a:lnTo>
                <a:lnTo>
                  <a:pt x="3072" y="5297489"/>
                </a:lnTo>
                <a:lnTo>
                  <a:pt x="1366" y="5401204"/>
                </a:lnTo>
                <a:lnTo>
                  <a:pt x="342" y="5505084"/>
                </a:lnTo>
                <a:lnTo>
                  <a:pt x="0" y="5609127"/>
                </a:lnTo>
                <a:lnTo>
                  <a:pt x="341" y="5713135"/>
                </a:lnTo>
                <a:lnTo>
                  <a:pt x="1365" y="5816981"/>
                </a:lnTo>
                <a:lnTo>
                  <a:pt x="3069" y="5920662"/>
                </a:lnTo>
                <a:lnTo>
                  <a:pt x="5450" y="6024177"/>
                </a:lnTo>
                <a:lnTo>
                  <a:pt x="8507" y="6127524"/>
                </a:lnTo>
                <a:lnTo>
                  <a:pt x="12238" y="6230701"/>
                </a:lnTo>
                <a:lnTo>
                  <a:pt x="16639" y="6333705"/>
                </a:lnTo>
                <a:lnTo>
                  <a:pt x="21711" y="6436534"/>
                </a:lnTo>
                <a:lnTo>
                  <a:pt x="27449" y="6539186"/>
                </a:lnTo>
                <a:lnTo>
                  <a:pt x="33852" y="6641660"/>
                </a:lnTo>
                <a:lnTo>
                  <a:pt x="40918" y="6743952"/>
                </a:lnTo>
                <a:lnTo>
                  <a:pt x="48645" y="6846062"/>
                </a:lnTo>
                <a:lnTo>
                  <a:pt x="57030" y="6947986"/>
                </a:lnTo>
                <a:lnTo>
                  <a:pt x="66072" y="7049722"/>
                </a:lnTo>
                <a:lnTo>
                  <a:pt x="75769" y="7151269"/>
                </a:lnTo>
                <a:lnTo>
                  <a:pt x="86117" y="7252625"/>
                </a:lnTo>
                <a:lnTo>
                  <a:pt x="97116" y="7353787"/>
                </a:lnTo>
                <a:lnTo>
                  <a:pt x="108762" y="7454753"/>
                </a:lnTo>
                <a:lnTo>
                  <a:pt x="121054" y="7555521"/>
                </a:lnTo>
                <a:lnTo>
                  <a:pt x="133990" y="7656089"/>
                </a:lnTo>
                <a:lnTo>
                  <a:pt x="147568" y="7756455"/>
                </a:lnTo>
                <a:lnTo>
                  <a:pt x="161785" y="7856617"/>
                </a:lnTo>
                <a:lnTo>
                  <a:pt x="176639" y="7956572"/>
                </a:lnTo>
                <a:lnTo>
                  <a:pt x="192129" y="8056318"/>
                </a:lnTo>
                <a:lnTo>
                  <a:pt x="208251" y="8155855"/>
                </a:lnTo>
                <a:lnTo>
                  <a:pt x="225004" y="8255178"/>
                </a:lnTo>
                <a:lnTo>
                  <a:pt x="242387" y="8354286"/>
                </a:lnTo>
                <a:lnTo>
                  <a:pt x="260396" y="8453178"/>
                </a:lnTo>
                <a:lnTo>
                  <a:pt x="279029" y="8551850"/>
                </a:lnTo>
                <a:lnTo>
                  <a:pt x="298285" y="8650302"/>
                </a:lnTo>
                <a:lnTo>
                  <a:pt x="318161" y="8748530"/>
                </a:lnTo>
                <a:lnTo>
                  <a:pt x="338655" y="8846532"/>
                </a:lnTo>
                <a:lnTo>
                  <a:pt x="359765" y="8944307"/>
                </a:lnTo>
                <a:lnTo>
                  <a:pt x="381489" y="9041853"/>
                </a:lnTo>
                <a:lnTo>
                  <a:pt x="403825" y="9139166"/>
                </a:lnTo>
                <a:lnTo>
                  <a:pt x="426771" y="9236246"/>
                </a:lnTo>
                <a:lnTo>
                  <a:pt x="450324" y="9333090"/>
                </a:lnTo>
                <a:lnTo>
                  <a:pt x="474482" y="9429696"/>
                </a:lnTo>
                <a:lnTo>
                  <a:pt x="499243" y="9526061"/>
                </a:lnTo>
                <a:lnTo>
                  <a:pt x="524606" y="9622184"/>
                </a:lnTo>
                <a:lnTo>
                  <a:pt x="550568" y="9718063"/>
                </a:lnTo>
                <a:lnTo>
                  <a:pt x="577126" y="9813695"/>
                </a:lnTo>
                <a:lnTo>
                  <a:pt x="604279" y="9909079"/>
                </a:lnTo>
                <a:lnTo>
                  <a:pt x="632025" y="10004211"/>
                </a:lnTo>
                <a:lnTo>
                  <a:pt x="660361" y="10099091"/>
                </a:lnTo>
                <a:lnTo>
                  <a:pt x="689286" y="10193716"/>
                </a:lnTo>
                <a:lnTo>
                  <a:pt x="718797" y="10288084"/>
                </a:lnTo>
                <a:lnTo>
                  <a:pt x="748892" y="10382193"/>
                </a:lnTo>
                <a:lnTo>
                  <a:pt x="779568" y="10476040"/>
                </a:lnTo>
                <a:lnTo>
                  <a:pt x="810825" y="10569623"/>
                </a:lnTo>
                <a:lnTo>
                  <a:pt x="842659" y="10662942"/>
                </a:lnTo>
                <a:lnTo>
                  <a:pt x="875069" y="10755992"/>
                </a:lnTo>
                <a:lnTo>
                  <a:pt x="908052" y="10848773"/>
                </a:lnTo>
                <a:lnTo>
                  <a:pt x="941607" y="10941282"/>
                </a:lnTo>
                <a:lnTo>
                  <a:pt x="975731" y="11033517"/>
                </a:lnTo>
                <a:lnTo>
                  <a:pt x="1010421" y="11125475"/>
                </a:lnTo>
                <a:lnTo>
                  <a:pt x="1045677" y="11217156"/>
                </a:lnTo>
                <a:lnTo>
                  <a:pt x="1081495" y="11308556"/>
                </a:lnTo>
                <a:lnTo>
                  <a:pt x="11664974" y="11308556"/>
                </a:lnTo>
                <a:lnTo>
                  <a:pt x="11664974" y="0"/>
                </a:lnTo>
                <a:close/>
              </a:path>
            </a:pathLst>
          </a:custGeom>
          <a:solidFill>
            <a:srgbClr val="E5F2F4"/>
          </a:solidFill>
        </p:spPr>
        <p:txBody>
          <a:bodyPr wrap="square" lIns="0" tIns="0" rIns="0" bIns="0" rtlCol="0"/>
          <a:lstStyle/>
          <a:p>
            <a:pPr algn="l" rtl="0"/>
            <a:endParaRPr lang="en-GB" dirty="0"/>
          </a:p>
        </p:txBody>
      </p:sp>
      <p:sp>
        <p:nvSpPr>
          <p:cNvPr id="10" name="object 10"/>
          <p:cNvSpPr txBox="1"/>
          <p:nvPr/>
        </p:nvSpPr>
        <p:spPr>
          <a:xfrm>
            <a:off x="824970" y="2154772"/>
            <a:ext cx="6417945" cy="1816523"/>
          </a:xfrm>
          <a:prstGeom prst="rect">
            <a:avLst/>
          </a:prstGeom>
        </p:spPr>
        <p:txBody>
          <a:bodyPr vert="horz" wrap="square" lIns="0" tIns="71755" rIns="0" bIns="0" rtlCol="0">
            <a:spAutoFit/>
          </a:bodyPr>
          <a:lstStyle/>
          <a:p>
            <a:pPr marL="12700" marR="5080">
              <a:lnSpc>
                <a:spcPts val="6759"/>
              </a:lnSpc>
              <a:spcBef>
                <a:spcPts val="565"/>
              </a:spcBef>
            </a:pPr>
            <a:r>
              <a:rPr lang="en-US" sz="5900" b="1" spc="-135" dirty="0">
                <a:solidFill>
                  <a:srgbClr val="00424F"/>
                </a:solidFill>
                <a:latin typeface="Roboto-Medium"/>
                <a:cs typeface="Roboto-Medium"/>
              </a:rPr>
              <a:t>Who is eligible to apply? </a:t>
            </a:r>
            <a:endParaRPr lang="en-US" sz="5900" spc="-135" dirty="0">
              <a:solidFill>
                <a:srgbClr val="00424F"/>
              </a:solidFill>
              <a:latin typeface="Roboto-Medium"/>
              <a:cs typeface="Roboto-Medium"/>
            </a:endParaRPr>
          </a:p>
        </p:txBody>
      </p:sp>
      <p:pic>
        <p:nvPicPr>
          <p:cNvPr id="2" name="Picture 1" descr="Shape, icon&#10;&#10;Description automatically generated">
            <a:extLst>
              <a:ext uri="{FF2B5EF4-FFF2-40B4-BE49-F238E27FC236}">
                <a16:creationId xmlns:a16="http://schemas.microsoft.com/office/drawing/2014/main" id="{A57C7150-8A05-E635-4AFA-552BCFEE9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2875" y="720108"/>
            <a:ext cx="523875" cy="523875"/>
          </a:xfrm>
          <a:prstGeom prst="rect">
            <a:avLst/>
          </a:prstGeom>
        </p:spPr>
      </p:pic>
      <p:pic>
        <p:nvPicPr>
          <p:cNvPr id="4" name="Picture 2" descr="eligibility – Learning Disabilities Association of America">
            <a:extLst>
              <a:ext uri="{FF2B5EF4-FFF2-40B4-BE49-F238E27FC236}">
                <a16:creationId xmlns:a16="http://schemas.microsoft.com/office/drawing/2014/main" id="{3EB84EEA-5E48-856E-42D8-2F4691D2D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443" y="4291067"/>
            <a:ext cx="4466796" cy="5120576"/>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10">
            <a:extLst>
              <a:ext uri="{FF2B5EF4-FFF2-40B4-BE49-F238E27FC236}">
                <a16:creationId xmlns:a16="http://schemas.microsoft.com/office/drawing/2014/main" id="{8DAE2894-B4F5-AFC5-F824-EC1D05A19E53}"/>
              </a:ext>
            </a:extLst>
          </p:cNvPr>
          <p:cNvSpPr txBox="1"/>
          <p:nvPr/>
        </p:nvSpPr>
        <p:spPr>
          <a:xfrm>
            <a:off x="10052050" y="2154772"/>
            <a:ext cx="9202940" cy="7766870"/>
          </a:xfrm>
          <a:prstGeom prst="rect">
            <a:avLst/>
          </a:prstGeom>
        </p:spPr>
        <p:txBody>
          <a:bodyPr vert="horz" wrap="square" lIns="0" tIns="71755" rIns="0" bIns="0" rtlCol="0">
            <a:spAutoFit/>
          </a:bodyPr>
          <a:lstStyle/>
          <a:p>
            <a:pPr marR="0" lvl="0" defTabSz="914400" eaLnBrk="1" fontAlgn="auto" latinLnBrk="0" hangingPunct="1">
              <a:lnSpc>
                <a:spcPct val="100000"/>
              </a:lnSpc>
              <a:spcBef>
                <a:spcPts val="0"/>
              </a:spcBef>
              <a:spcAft>
                <a:spcPts val="0"/>
              </a:spcAft>
              <a:buClrTx/>
              <a:buSzTx/>
              <a:tabLst/>
              <a:defRPr/>
            </a:pPr>
            <a:r>
              <a:rPr kumimoji="0" lang="en-GB" sz="4000" b="1" i="0" u="none" strike="noStrike" kern="0" cap="none" spc="0" normalizeH="0" baseline="0" noProof="0" dirty="0">
                <a:ln>
                  <a:noFill/>
                </a:ln>
                <a:solidFill>
                  <a:schemeClr val="tx2"/>
                </a:solidFill>
                <a:effectLst/>
                <a:uLnTx/>
                <a:uFillTx/>
                <a:latin typeface="Roboto"/>
                <a:ea typeface="Roboto"/>
                <a:cs typeface="Arial"/>
              </a:rPr>
              <a:t>Prioritised criteria: </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chemeClr val="tx2"/>
                </a:solidFill>
                <a:effectLst/>
                <a:uLnTx/>
                <a:uFillTx/>
                <a:latin typeface="Roboto"/>
                <a:ea typeface="Roboto"/>
                <a:cs typeface="Arial"/>
              </a:rPr>
              <a:t>Have a significant track record of working on issues of racial justice and economic empowerment</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chemeClr val="tx2"/>
                </a:solidFill>
                <a:effectLst/>
                <a:uLnTx/>
                <a:uFillTx/>
                <a:latin typeface="Roboto"/>
                <a:ea typeface="Roboto"/>
                <a:cs typeface="Arial"/>
              </a:rPr>
              <a:t>Are majority-led by Black and </a:t>
            </a:r>
            <a:r>
              <a:rPr kumimoji="0" lang="en-GB" sz="3600" b="0" i="0" u="none" strike="noStrike" kern="0" cap="none" spc="0" normalizeH="0" baseline="0" noProof="0" dirty="0" err="1">
                <a:ln>
                  <a:noFill/>
                </a:ln>
                <a:solidFill>
                  <a:schemeClr val="tx2"/>
                </a:solidFill>
                <a:effectLst/>
                <a:uLnTx/>
                <a:uFillTx/>
                <a:latin typeface="Roboto"/>
                <a:ea typeface="Roboto"/>
                <a:cs typeface="Arial"/>
              </a:rPr>
              <a:t>minoritised</a:t>
            </a:r>
            <a:r>
              <a:rPr kumimoji="0" lang="en-GB" sz="3600" b="0" i="0" u="none" strike="noStrike" kern="0" cap="none" spc="0" normalizeH="0" baseline="0" noProof="0" dirty="0">
                <a:ln>
                  <a:noFill/>
                </a:ln>
                <a:solidFill>
                  <a:schemeClr val="tx2"/>
                </a:solidFill>
                <a:effectLst/>
                <a:uLnTx/>
                <a:uFillTx/>
                <a:latin typeface="Roboto"/>
                <a:ea typeface="Roboto"/>
                <a:cs typeface="Arial"/>
              </a:rPr>
              <a:t> communities (75% Trustees and/or 50% senior staff)</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chemeClr val="tx2"/>
                </a:solidFill>
                <a:effectLst/>
                <a:uLnTx/>
                <a:uFillTx/>
                <a:latin typeface="Roboto"/>
                <a:ea typeface="Roboto"/>
                <a:cs typeface="Arial"/>
              </a:rPr>
              <a:t>Take an intersectional approach</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chemeClr val="tx2"/>
                </a:solidFill>
                <a:effectLst/>
                <a:uLnTx/>
                <a:uFillTx/>
                <a:latin typeface="Roboto"/>
                <a:ea typeface="Roboto"/>
                <a:cs typeface="Arial"/>
              </a:rPr>
              <a:t>Applications where organisations are working in partnership to strengthen joint work on specific issues as well as smaller scale projects and research</a:t>
            </a:r>
          </a:p>
          <a:p>
            <a:pPr marR="0" lvl="0" defTabSz="914400" eaLnBrk="1" fontAlgn="auto" latinLnBrk="0" hangingPunct="1">
              <a:lnSpc>
                <a:spcPct val="100000"/>
              </a:lnSpc>
              <a:spcBef>
                <a:spcPts val="0"/>
              </a:spcBef>
              <a:spcAft>
                <a:spcPts val="0"/>
              </a:spcAft>
              <a:buClrTx/>
              <a:buSzTx/>
              <a:tabLst/>
              <a:defRPr/>
            </a:pPr>
            <a:endParaRPr kumimoji="0" lang="en-GB" sz="3200" b="0" i="0" u="none" strike="noStrike" kern="0" cap="none" spc="0" normalizeH="0" baseline="0" noProof="0" dirty="0">
              <a:ln>
                <a:noFill/>
              </a:ln>
              <a:solidFill>
                <a:schemeClr val="tx2"/>
              </a:solidFill>
              <a:effectLst/>
              <a:uLnTx/>
              <a:uFillTx/>
              <a:latin typeface="Roboto"/>
              <a:ea typeface="Roboto"/>
              <a:cs typeface="Arial"/>
            </a:endParaRPr>
          </a:p>
          <a:p>
            <a:pPr marL="471170" marR="0" lvl="0" indent="-47117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chemeClr val="tx2"/>
              </a:solidFill>
              <a:effectLst/>
              <a:uLnTx/>
              <a:uFillTx/>
              <a:latin typeface="Roboto"/>
              <a:ea typeface="Roboto"/>
              <a:cs typeface="Arial"/>
            </a:endParaRPr>
          </a:p>
        </p:txBody>
      </p:sp>
    </p:spTree>
    <p:extLst>
      <p:ext uri="{BB962C8B-B14F-4D97-AF65-F5344CB8AC3E}">
        <p14:creationId xmlns:p14="http://schemas.microsoft.com/office/powerpoint/2010/main" val="2450394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438515" y="635"/>
            <a:ext cx="11665585" cy="11308715"/>
          </a:xfrm>
          <a:custGeom>
            <a:avLst/>
            <a:gdLst/>
            <a:ahLst/>
            <a:cxnLst/>
            <a:rect l="l" t="t" r="r" b="b"/>
            <a:pathLst>
              <a:path w="11665585" h="11308715">
                <a:moveTo>
                  <a:pt x="11664974" y="0"/>
                </a:moveTo>
                <a:lnTo>
                  <a:pt x="1046386" y="0"/>
                </a:lnTo>
                <a:lnTo>
                  <a:pt x="1011113" y="91691"/>
                </a:lnTo>
                <a:lnTo>
                  <a:pt x="976404" y="183660"/>
                </a:lnTo>
                <a:lnTo>
                  <a:pt x="942263" y="275906"/>
                </a:lnTo>
                <a:lnTo>
                  <a:pt x="908690" y="368426"/>
                </a:lnTo>
                <a:lnTo>
                  <a:pt x="875689" y="461217"/>
                </a:lnTo>
                <a:lnTo>
                  <a:pt x="843261" y="554279"/>
                </a:lnTo>
                <a:lnTo>
                  <a:pt x="811409" y="647608"/>
                </a:lnTo>
                <a:lnTo>
                  <a:pt x="780134" y="741204"/>
                </a:lnTo>
                <a:lnTo>
                  <a:pt x="749440" y="835062"/>
                </a:lnTo>
                <a:lnTo>
                  <a:pt x="719327" y="929182"/>
                </a:lnTo>
                <a:lnTo>
                  <a:pt x="689798" y="1023562"/>
                </a:lnTo>
                <a:lnTo>
                  <a:pt x="660856" y="1118199"/>
                </a:lnTo>
                <a:lnTo>
                  <a:pt x="632502" y="1213091"/>
                </a:lnTo>
                <a:lnTo>
                  <a:pt x="604739" y="1308236"/>
                </a:lnTo>
                <a:lnTo>
                  <a:pt x="577569" y="1403632"/>
                </a:lnTo>
                <a:lnTo>
                  <a:pt x="550993" y="1499278"/>
                </a:lnTo>
                <a:lnTo>
                  <a:pt x="525014" y="1595169"/>
                </a:lnTo>
                <a:lnTo>
                  <a:pt x="499635" y="1691306"/>
                </a:lnTo>
                <a:lnTo>
                  <a:pt x="474856" y="1787685"/>
                </a:lnTo>
                <a:lnTo>
                  <a:pt x="450682" y="1884305"/>
                </a:lnTo>
                <a:lnTo>
                  <a:pt x="427112" y="1981163"/>
                </a:lnTo>
                <a:lnTo>
                  <a:pt x="404151" y="2078257"/>
                </a:lnTo>
                <a:lnTo>
                  <a:pt x="381799" y="2175586"/>
                </a:lnTo>
                <a:lnTo>
                  <a:pt x="360059" y="2273147"/>
                </a:lnTo>
                <a:lnTo>
                  <a:pt x="338934" y="2370938"/>
                </a:lnTo>
                <a:lnTo>
                  <a:pt x="318425" y="2468956"/>
                </a:lnTo>
                <a:lnTo>
                  <a:pt x="298534" y="2567201"/>
                </a:lnTo>
                <a:lnTo>
                  <a:pt x="279263" y="2665669"/>
                </a:lnTo>
                <a:lnTo>
                  <a:pt x="260616" y="2764359"/>
                </a:lnTo>
                <a:lnTo>
                  <a:pt x="242593" y="2863268"/>
                </a:lnTo>
                <a:lnTo>
                  <a:pt x="225197" y="2962395"/>
                </a:lnTo>
                <a:lnTo>
                  <a:pt x="208431" y="3061737"/>
                </a:lnTo>
                <a:lnTo>
                  <a:pt x="192295" y="3161292"/>
                </a:lnTo>
                <a:lnTo>
                  <a:pt x="176793" y="3261058"/>
                </a:lnTo>
                <a:lnTo>
                  <a:pt x="161927" y="3361034"/>
                </a:lnTo>
                <a:lnTo>
                  <a:pt x="147698" y="3461216"/>
                </a:lnTo>
                <a:lnTo>
                  <a:pt x="134110" y="3561603"/>
                </a:lnTo>
                <a:lnTo>
                  <a:pt x="121163" y="3662193"/>
                </a:lnTo>
                <a:lnTo>
                  <a:pt x="108860" y="3762984"/>
                </a:lnTo>
                <a:lnTo>
                  <a:pt x="97204" y="3863973"/>
                </a:lnTo>
                <a:lnTo>
                  <a:pt x="86196" y="3965158"/>
                </a:lnTo>
                <a:lnTo>
                  <a:pt x="75838" y="4066538"/>
                </a:lnTo>
                <a:lnTo>
                  <a:pt x="66133" y="4168110"/>
                </a:lnTo>
                <a:lnTo>
                  <a:pt x="57083" y="4269872"/>
                </a:lnTo>
                <a:lnTo>
                  <a:pt x="48690" y="4371822"/>
                </a:lnTo>
                <a:lnTo>
                  <a:pt x="40957" y="4473958"/>
                </a:lnTo>
                <a:lnTo>
                  <a:pt x="33884" y="4576278"/>
                </a:lnTo>
                <a:lnTo>
                  <a:pt x="27475" y="4678780"/>
                </a:lnTo>
                <a:lnTo>
                  <a:pt x="21731" y="4781461"/>
                </a:lnTo>
                <a:lnTo>
                  <a:pt x="16655" y="4884320"/>
                </a:lnTo>
                <a:lnTo>
                  <a:pt x="12249" y="4987355"/>
                </a:lnTo>
                <a:lnTo>
                  <a:pt x="8515" y="5090562"/>
                </a:lnTo>
                <a:lnTo>
                  <a:pt x="5455" y="5193941"/>
                </a:lnTo>
                <a:lnTo>
                  <a:pt x="3072" y="5297489"/>
                </a:lnTo>
                <a:lnTo>
                  <a:pt x="1366" y="5401204"/>
                </a:lnTo>
                <a:lnTo>
                  <a:pt x="342" y="5505084"/>
                </a:lnTo>
                <a:lnTo>
                  <a:pt x="0" y="5609127"/>
                </a:lnTo>
                <a:lnTo>
                  <a:pt x="341" y="5713135"/>
                </a:lnTo>
                <a:lnTo>
                  <a:pt x="1365" y="5816981"/>
                </a:lnTo>
                <a:lnTo>
                  <a:pt x="3069" y="5920662"/>
                </a:lnTo>
                <a:lnTo>
                  <a:pt x="5450" y="6024177"/>
                </a:lnTo>
                <a:lnTo>
                  <a:pt x="8507" y="6127524"/>
                </a:lnTo>
                <a:lnTo>
                  <a:pt x="12238" y="6230701"/>
                </a:lnTo>
                <a:lnTo>
                  <a:pt x="16639" y="6333705"/>
                </a:lnTo>
                <a:lnTo>
                  <a:pt x="21711" y="6436534"/>
                </a:lnTo>
                <a:lnTo>
                  <a:pt x="27449" y="6539186"/>
                </a:lnTo>
                <a:lnTo>
                  <a:pt x="33852" y="6641660"/>
                </a:lnTo>
                <a:lnTo>
                  <a:pt x="40918" y="6743952"/>
                </a:lnTo>
                <a:lnTo>
                  <a:pt x="48645" y="6846062"/>
                </a:lnTo>
                <a:lnTo>
                  <a:pt x="57030" y="6947986"/>
                </a:lnTo>
                <a:lnTo>
                  <a:pt x="66072" y="7049722"/>
                </a:lnTo>
                <a:lnTo>
                  <a:pt x="75769" y="7151269"/>
                </a:lnTo>
                <a:lnTo>
                  <a:pt x="86117" y="7252625"/>
                </a:lnTo>
                <a:lnTo>
                  <a:pt x="97116" y="7353787"/>
                </a:lnTo>
                <a:lnTo>
                  <a:pt x="108762" y="7454753"/>
                </a:lnTo>
                <a:lnTo>
                  <a:pt x="121054" y="7555521"/>
                </a:lnTo>
                <a:lnTo>
                  <a:pt x="133990" y="7656089"/>
                </a:lnTo>
                <a:lnTo>
                  <a:pt x="147568" y="7756455"/>
                </a:lnTo>
                <a:lnTo>
                  <a:pt x="161785" y="7856617"/>
                </a:lnTo>
                <a:lnTo>
                  <a:pt x="176639" y="7956572"/>
                </a:lnTo>
                <a:lnTo>
                  <a:pt x="192129" y="8056318"/>
                </a:lnTo>
                <a:lnTo>
                  <a:pt x="208251" y="8155855"/>
                </a:lnTo>
                <a:lnTo>
                  <a:pt x="225004" y="8255178"/>
                </a:lnTo>
                <a:lnTo>
                  <a:pt x="242387" y="8354286"/>
                </a:lnTo>
                <a:lnTo>
                  <a:pt x="260396" y="8453178"/>
                </a:lnTo>
                <a:lnTo>
                  <a:pt x="279029" y="8551850"/>
                </a:lnTo>
                <a:lnTo>
                  <a:pt x="298285" y="8650302"/>
                </a:lnTo>
                <a:lnTo>
                  <a:pt x="318161" y="8748530"/>
                </a:lnTo>
                <a:lnTo>
                  <a:pt x="338655" y="8846532"/>
                </a:lnTo>
                <a:lnTo>
                  <a:pt x="359765" y="8944307"/>
                </a:lnTo>
                <a:lnTo>
                  <a:pt x="381489" y="9041853"/>
                </a:lnTo>
                <a:lnTo>
                  <a:pt x="403825" y="9139166"/>
                </a:lnTo>
                <a:lnTo>
                  <a:pt x="426771" y="9236246"/>
                </a:lnTo>
                <a:lnTo>
                  <a:pt x="450324" y="9333090"/>
                </a:lnTo>
                <a:lnTo>
                  <a:pt x="474482" y="9429696"/>
                </a:lnTo>
                <a:lnTo>
                  <a:pt x="499243" y="9526061"/>
                </a:lnTo>
                <a:lnTo>
                  <a:pt x="524606" y="9622184"/>
                </a:lnTo>
                <a:lnTo>
                  <a:pt x="550568" y="9718063"/>
                </a:lnTo>
                <a:lnTo>
                  <a:pt x="577126" y="9813695"/>
                </a:lnTo>
                <a:lnTo>
                  <a:pt x="604279" y="9909079"/>
                </a:lnTo>
                <a:lnTo>
                  <a:pt x="632025" y="10004211"/>
                </a:lnTo>
                <a:lnTo>
                  <a:pt x="660361" y="10099091"/>
                </a:lnTo>
                <a:lnTo>
                  <a:pt x="689286" y="10193716"/>
                </a:lnTo>
                <a:lnTo>
                  <a:pt x="718797" y="10288084"/>
                </a:lnTo>
                <a:lnTo>
                  <a:pt x="748892" y="10382193"/>
                </a:lnTo>
                <a:lnTo>
                  <a:pt x="779568" y="10476040"/>
                </a:lnTo>
                <a:lnTo>
                  <a:pt x="810825" y="10569623"/>
                </a:lnTo>
                <a:lnTo>
                  <a:pt x="842659" y="10662942"/>
                </a:lnTo>
                <a:lnTo>
                  <a:pt x="875069" y="10755992"/>
                </a:lnTo>
                <a:lnTo>
                  <a:pt x="908052" y="10848773"/>
                </a:lnTo>
                <a:lnTo>
                  <a:pt x="941607" y="10941282"/>
                </a:lnTo>
                <a:lnTo>
                  <a:pt x="975731" y="11033517"/>
                </a:lnTo>
                <a:lnTo>
                  <a:pt x="1010421" y="11125475"/>
                </a:lnTo>
                <a:lnTo>
                  <a:pt x="1045677" y="11217156"/>
                </a:lnTo>
                <a:lnTo>
                  <a:pt x="1081495" y="11308556"/>
                </a:lnTo>
                <a:lnTo>
                  <a:pt x="11664974" y="11308556"/>
                </a:lnTo>
                <a:lnTo>
                  <a:pt x="11664974" y="0"/>
                </a:lnTo>
                <a:close/>
              </a:path>
            </a:pathLst>
          </a:custGeom>
          <a:solidFill>
            <a:srgbClr val="E5F2F4"/>
          </a:solidFill>
        </p:spPr>
        <p:txBody>
          <a:bodyPr wrap="square" lIns="0" tIns="0" rIns="0" bIns="0" rtlCol="0"/>
          <a:lstStyle/>
          <a:p>
            <a:pPr algn="l" rtl="0"/>
            <a:endParaRPr lang="en-GB" dirty="0"/>
          </a:p>
        </p:txBody>
      </p:sp>
      <p:sp>
        <p:nvSpPr>
          <p:cNvPr id="10" name="object 10"/>
          <p:cNvSpPr txBox="1"/>
          <p:nvPr/>
        </p:nvSpPr>
        <p:spPr>
          <a:xfrm>
            <a:off x="837350" y="3390447"/>
            <a:ext cx="6417945" cy="2688557"/>
          </a:xfrm>
          <a:prstGeom prst="rect">
            <a:avLst/>
          </a:prstGeom>
        </p:spPr>
        <p:txBody>
          <a:bodyPr vert="horz" wrap="square" lIns="0" tIns="71755" rIns="0" bIns="0" rtlCol="0">
            <a:spAutoFit/>
          </a:bodyPr>
          <a:lstStyle/>
          <a:p>
            <a:pPr marL="12700" marR="5080">
              <a:lnSpc>
                <a:spcPts val="6759"/>
              </a:lnSpc>
              <a:spcBef>
                <a:spcPts val="565"/>
              </a:spcBef>
            </a:pPr>
            <a:r>
              <a:rPr lang="en-US" sz="5900" b="1" spc="-135" dirty="0">
                <a:solidFill>
                  <a:srgbClr val="00424F"/>
                </a:solidFill>
                <a:latin typeface="Roboto-Medium"/>
                <a:cs typeface="Roboto-Medium"/>
              </a:rPr>
              <a:t>Examples of activities we may fund</a:t>
            </a:r>
            <a:endParaRPr lang="en-US" sz="5900" spc="-135" dirty="0">
              <a:solidFill>
                <a:srgbClr val="00424F"/>
              </a:solidFill>
              <a:latin typeface="Roboto-Medium"/>
              <a:cs typeface="Roboto-Medium"/>
            </a:endParaRPr>
          </a:p>
        </p:txBody>
      </p:sp>
      <p:pic>
        <p:nvPicPr>
          <p:cNvPr id="2" name="Picture 1" descr="Shape, icon&#10;&#10;Description automatically generated">
            <a:extLst>
              <a:ext uri="{FF2B5EF4-FFF2-40B4-BE49-F238E27FC236}">
                <a16:creationId xmlns:a16="http://schemas.microsoft.com/office/drawing/2014/main" id="{A57C7150-8A05-E635-4AFA-552BCFEE9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2875" y="720108"/>
            <a:ext cx="523875" cy="523875"/>
          </a:xfrm>
          <a:prstGeom prst="rect">
            <a:avLst/>
          </a:prstGeom>
        </p:spPr>
      </p:pic>
      <p:sp>
        <p:nvSpPr>
          <p:cNvPr id="23" name="object 10">
            <a:extLst>
              <a:ext uri="{FF2B5EF4-FFF2-40B4-BE49-F238E27FC236}">
                <a16:creationId xmlns:a16="http://schemas.microsoft.com/office/drawing/2014/main" id="{8DAE8675-D0DF-938C-EC85-03DD824EA49B}"/>
              </a:ext>
            </a:extLst>
          </p:cNvPr>
          <p:cNvSpPr txBox="1"/>
          <p:nvPr/>
        </p:nvSpPr>
        <p:spPr>
          <a:xfrm>
            <a:off x="9638272" y="1949348"/>
            <a:ext cx="9628478" cy="8259312"/>
          </a:xfrm>
          <a:prstGeom prst="rect">
            <a:avLst/>
          </a:prstGeom>
        </p:spPr>
        <p:txBody>
          <a:bodyPr vert="horz" wrap="square" lIns="0" tIns="71755" rIns="0" bIns="0" rtlCol="0">
            <a:spAutoFit/>
          </a:bodyPr>
          <a:lstStyle/>
          <a:p>
            <a:pPr marL="514350" indent="-514350">
              <a:buFont typeface="Arial" panose="020B0604020202020204" pitchFamily="34" charset="0"/>
              <a:buChar char="•"/>
            </a:pPr>
            <a:r>
              <a:rPr lang="en-GB" sz="2400" dirty="0">
                <a:solidFill>
                  <a:schemeClr val="tx2"/>
                </a:solidFill>
                <a:latin typeface="Roboto"/>
                <a:ea typeface="Roboto"/>
                <a:cs typeface="Arial"/>
              </a:rPr>
              <a:t>A coalition of business leaders advocating for public policies that advance work, wages, and wealth in the Black community.</a:t>
            </a:r>
          </a:p>
          <a:p>
            <a:pPr marL="514350" indent="-514350">
              <a:buFont typeface="Arial" panose="020B0604020202020204" pitchFamily="34" charset="0"/>
              <a:buChar char="•"/>
            </a:pPr>
            <a:endParaRPr lang="en-GB" sz="2400" dirty="0">
              <a:solidFill>
                <a:schemeClr val="tx2"/>
              </a:solidFill>
              <a:latin typeface="Roboto"/>
              <a:ea typeface="Roboto"/>
              <a:cs typeface="Arial"/>
            </a:endParaRPr>
          </a:p>
          <a:p>
            <a:pPr marL="514350" indent="-514350">
              <a:buFont typeface="Arial" panose="020B0604020202020204" pitchFamily="34" charset="0"/>
              <a:buChar char="•"/>
            </a:pPr>
            <a:r>
              <a:rPr lang="en-GB" sz="2400" dirty="0">
                <a:solidFill>
                  <a:schemeClr val="tx2"/>
                </a:solidFill>
                <a:latin typeface="Roboto"/>
                <a:ea typeface="Roboto"/>
                <a:cs typeface="Arial"/>
              </a:rPr>
              <a:t>Implementation of a government retirement savings act / policy for low wage workers without retirement plans. ‘’Savings for the future Act’’ – A requirement for employers with ten employees or more to contribute £1 per hour worked to a portable retirement fund unless they have some alternative retirement plan.</a:t>
            </a:r>
          </a:p>
          <a:p>
            <a:pPr marL="514350" indent="-514350">
              <a:buFont typeface="Arial" panose="020B0604020202020204" pitchFamily="34" charset="0"/>
              <a:buChar char="•"/>
            </a:pPr>
            <a:endParaRPr lang="en-US" sz="2400" dirty="0">
              <a:solidFill>
                <a:schemeClr val="tx2"/>
              </a:solidFill>
              <a:latin typeface="Roboto"/>
              <a:ea typeface="Roboto"/>
              <a:cs typeface="Arial"/>
            </a:endParaRPr>
          </a:p>
          <a:p>
            <a:pPr marL="514350" indent="-514350">
              <a:buFont typeface="Arial" panose="020B0604020202020204" pitchFamily="34" charset="0"/>
              <a:buChar char="•"/>
            </a:pPr>
            <a:r>
              <a:rPr lang="en-US" sz="2400" dirty="0">
                <a:solidFill>
                  <a:schemeClr val="tx2"/>
                </a:solidFill>
                <a:latin typeface="Roboto"/>
                <a:ea typeface="+mn-lt"/>
                <a:cs typeface="+mn-lt"/>
              </a:rPr>
              <a:t>Access to Capital – Policies that advocate for access and control of capital at scale and at competitive rates which has been a fundamental barrier to wealth in the Black community.</a:t>
            </a:r>
          </a:p>
          <a:p>
            <a:pPr marL="514350" indent="-514350">
              <a:buFont typeface="Arial" panose="020B0604020202020204" pitchFamily="34" charset="0"/>
              <a:buChar char="•"/>
            </a:pPr>
            <a:endParaRPr lang="en-US" sz="2400" dirty="0">
              <a:solidFill>
                <a:schemeClr val="tx2"/>
              </a:solidFill>
              <a:latin typeface="Roboto"/>
              <a:ea typeface="Roboto"/>
              <a:cs typeface="Arial"/>
            </a:endParaRPr>
          </a:p>
          <a:p>
            <a:pPr marL="514350" indent="-514350">
              <a:buFont typeface="Arial" panose="020B0604020202020204" pitchFamily="34" charset="0"/>
              <a:buChar char="•"/>
            </a:pPr>
            <a:r>
              <a:rPr lang="en-US" sz="2400" dirty="0">
                <a:solidFill>
                  <a:schemeClr val="tx2"/>
                </a:solidFill>
                <a:latin typeface="Roboto"/>
                <a:ea typeface="+mn-lt"/>
                <a:cs typeface="+mn-lt"/>
              </a:rPr>
              <a:t>Community Wealth Building – Programs and policies around the reconfiguring of institutions and local economies based on greater democratic ownership, participation and control</a:t>
            </a:r>
          </a:p>
          <a:p>
            <a:pPr marL="514350" indent="-514350">
              <a:buFont typeface="Arial" panose="020B0604020202020204" pitchFamily="34" charset="0"/>
              <a:buChar char="•"/>
            </a:pPr>
            <a:endParaRPr lang="en-US" sz="2400" dirty="0">
              <a:solidFill>
                <a:schemeClr val="tx2"/>
              </a:solidFill>
              <a:latin typeface="Roboto"/>
              <a:ea typeface="+mn-lt"/>
              <a:cs typeface="+mn-lt"/>
            </a:endParaRPr>
          </a:p>
          <a:p>
            <a:pPr marL="514350" indent="-514350">
              <a:buFont typeface="Arial" panose="020B0604020202020204" pitchFamily="34" charset="0"/>
              <a:buChar char="•"/>
            </a:pPr>
            <a:r>
              <a:rPr lang="en-US" sz="2400" dirty="0">
                <a:solidFill>
                  <a:schemeClr val="tx2"/>
                </a:solidFill>
                <a:latin typeface="Roboto"/>
                <a:ea typeface="+mn-lt"/>
                <a:cs typeface="+mn-lt"/>
              </a:rPr>
              <a:t>Community Land Trust – Movement building and Organizing of collective, committed effort by black and </a:t>
            </a:r>
            <a:r>
              <a:rPr lang="en-US" sz="2400" dirty="0" err="1">
                <a:solidFill>
                  <a:schemeClr val="tx2"/>
                </a:solidFill>
                <a:latin typeface="Roboto"/>
                <a:ea typeface="+mn-lt"/>
                <a:cs typeface="+mn-lt"/>
              </a:rPr>
              <a:t>minoritised</a:t>
            </a:r>
            <a:r>
              <a:rPr lang="en-US" sz="2400" dirty="0">
                <a:solidFill>
                  <a:schemeClr val="tx2"/>
                </a:solidFill>
                <a:latin typeface="Roboto"/>
                <a:ea typeface="+mn-lt"/>
                <a:cs typeface="+mn-lt"/>
              </a:rPr>
              <a:t> residents and neighborhood associations to preserve affordable homeownership in their communities</a:t>
            </a:r>
          </a:p>
          <a:p>
            <a:pPr marL="514350" indent="-514350">
              <a:buFont typeface="+mj-lt"/>
              <a:buAutoNum type="arabicPeriod"/>
            </a:pPr>
            <a:endParaRPr lang="en-US" sz="2800" dirty="0">
              <a:solidFill>
                <a:schemeClr val="tx2"/>
              </a:solidFill>
              <a:latin typeface="Roboto"/>
              <a:ea typeface="+mn-lt"/>
              <a:cs typeface="+mn-lt"/>
            </a:endParaRPr>
          </a:p>
        </p:txBody>
      </p:sp>
    </p:spTree>
    <p:extLst>
      <p:ext uri="{BB962C8B-B14F-4D97-AF65-F5344CB8AC3E}">
        <p14:creationId xmlns:p14="http://schemas.microsoft.com/office/powerpoint/2010/main" val="2728599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438515" y="635"/>
            <a:ext cx="11665585" cy="11308715"/>
          </a:xfrm>
          <a:custGeom>
            <a:avLst/>
            <a:gdLst/>
            <a:ahLst/>
            <a:cxnLst/>
            <a:rect l="l" t="t" r="r" b="b"/>
            <a:pathLst>
              <a:path w="11665585" h="11308715">
                <a:moveTo>
                  <a:pt x="11664974" y="0"/>
                </a:moveTo>
                <a:lnTo>
                  <a:pt x="1046386" y="0"/>
                </a:lnTo>
                <a:lnTo>
                  <a:pt x="1011113" y="91691"/>
                </a:lnTo>
                <a:lnTo>
                  <a:pt x="976404" y="183660"/>
                </a:lnTo>
                <a:lnTo>
                  <a:pt x="942263" y="275906"/>
                </a:lnTo>
                <a:lnTo>
                  <a:pt x="908690" y="368426"/>
                </a:lnTo>
                <a:lnTo>
                  <a:pt x="875689" y="461217"/>
                </a:lnTo>
                <a:lnTo>
                  <a:pt x="843261" y="554279"/>
                </a:lnTo>
                <a:lnTo>
                  <a:pt x="811409" y="647608"/>
                </a:lnTo>
                <a:lnTo>
                  <a:pt x="780134" y="741204"/>
                </a:lnTo>
                <a:lnTo>
                  <a:pt x="749440" y="835062"/>
                </a:lnTo>
                <a:lnTo>
                  <a:pt x="719327" y="929182"/>
                </a:lnTo>
                <a:lnTo>
                  <a:pt x="689798" y="1023562"/>
                </a:lnTo>
                <a:lnTo>
                  <a:pt x="660856" y="1118199"/>
                </a:lnTo>
                <a:lnTo>
                  <a:pt x="632502" y="1213091"/>
                </a:lnTo>
                <a:lnTo>
                  <a:pt x="604739" y="1308236"/>
                </a:lnTo>
                <a:lnTo>
                  <a:pt x="577569" y="1403632"/>
                </a:lnTo>
                <a:lnTo>
                  <a:pt x="550993" y="1499278"/>
                </a:lnTo>
                <a:lnTo>
                  <a:pt x="525014" y="1595169"/>
                </a:lnTo>
                <a:lnTo>
                  <a:pt x="499635" y="1691306"/>
                </a:lnTo>
                <a:lnTo>
                  <a:pt x="474856" y="1787685"/>
                </a:lnTo>
                <a:lnTo>
                  <a:pt x="450682" y="1884305"/>
                </a:lnTo>
                <a:lnTo>
                  <a:pt x="427112" y="1981163"/>
                </a:lnTo>
                <a:lnTo>
                  <a:pt x="404151" y="2078257"/>
                </a:lnTo>
                <a:lnTo>
                  <a:pt x="381799" y="2175586"/>
                </a:lnTo>
                <a:lnTo>
                  <a:pt x="360059" y="2273147"/>
                </a:lnTo>
                <a:lnTo>
                  <a:pt x="338934" y="2370938"/>
                </a:lnTo>
                <a:lnTo>
                  <a:pt x="318425" y="2468956"/>
                </a:lnTo>
                <a:lnTo>
                  <a:pt x="298534" y="2567201"/>
                </a:lnTo>
                <a:lnTo>
                  <a:pt x="279263" y="2665669"/>
                </a:lnTo>
                <a:lnTo>
                  <a:pt x="260616" y="2764359"/>
                </a:lnTo>
                <a:lnTo>
                  <a:pt x="242593" y="2863268"/>
                </a:lnTo>
                <a:lnTo>
                  <a:pt x="225197" y="2962395"/>
                </a:lnTo>
                <a:lnTo>
                  <a:pt x="208431" y="3061737"/>
                </a:lnTo>
                <a:lnTo>
                  <a:pt x="192295" y="3161292"/>
                </a:lnTo>
                <a:lnTo>
                  <a:pt x="176793" y="3261058"/>
                </a:lnTo>
                <a:lnTo>
                  <a:pt x="161927" y="3361034"/>
                </a:lnTo>
                <a:lnTo>
                  <a:pt x="147698" y="3461216"/>
                </a:lnTo>
                <a:lnTo>
                  <a:pt x="134110" y="3561603"/>
                </a:lnTo>
                <a:lnTo>
                  <a:pt x="121163" y="3662193"/>
                </a:lnTo>
                <a:lnTo>
                  <a:pt x="108860" y="3762984"/>
                </a:lnTo>
                <a:lnTo>
                  <a:pt x="97204" y="3863973"/>
                </a:lnTo>
                <a:lnTo>
                  <a:pt x="86196" y="3965158"/>
                </a:lnTo>
                <a:lnTo>
                  <a:pt x="75838" y="4066538"/>
                </a:lnTo>
                <a:lnTo>
                  <a:pt x="66133" y="4168110"/>
                </a:lnTo>
                <a:lnTo>
                  <a:pt x="57083" y="4269872"/>
                </a:lnTo>
                <a:lnTo>
                  <a:pt x="48690" y="4371822"/>
                </a:lnTo>
                <a:lnTo>
                  <a:pt x="40957" y="4473958"/>
                </a:lnTo>
                <a:lnTo>
                  <a:pt x="33884" y="4576278"/>
                </a:lnTo>
                <a:lnTo>
                  <a:pt x="27475" y="4678780"/>
                </a:lnTo>
                <a:lnTo>
                  <a:pt x="21731" y="4781461"/>
                </a:lnTo>
                <a:lnTo>
                  <a:pt x="16655" y="4884320"/>
                </a:lnTo>
                <a:lnTo>
                  <a:pt x="12249" y="4987355"/>
                </a:lnTo>
                <a:lnTo>
                  <a:pt x="8515" y="5090562"/>
                </a:lnTo>
                <a:lnTo>
                  <a:pt x="5455" y="5193941"/>
                </a:lnTo>
                <a:lnTo>
                  <a:pt x="3072" y="5297489"/>
                </a:lnTo>
                <a:lnTo>
                  <a:pt x="1366" y="5401204"/>
                </a:lnTo>
                <a:lnTo>
                  <a:pt x="342" y="5505084"/>
                </a:lnTo>
                <a:lnTo>
                  <a:pt x="0" y="5609127"/>
                </a:lnTo>
                <a:lnTo>
                  <a:pt x="341" y="5713135"/>
                </a:lnTo>
                <a:lnTo>
                  <a:pt x="1365" y="5816981"/>
                </a:lnTo>
                <a:lnTo>
                  <a:pt x="3069" y="5920662"/>
                </a:lnTo>
                <a:lnTo>
                  <a:pt x="5450" y="6024177"/>
                </a:lnTo>
                <a:lnTo>
                  <a:pt x="8507" y="6127524"/>
                </a:lnTo>
                <a:lnTo>
                  <a:pt x="12238" y="6230701"/>
                </a:lnTo>
                <a:lnTo>
                  <a:pt x="16639" y="6333705"/>
                </a:lnTo>
                <a:lnTo>
                  <a:pt x="21711" y="6436534"/>
                </a:lnTo>
                <a:lnTo>
                  <a:pt x="27449" y="6539186"/>
                </a:lnTo>
                <a:lnTo>
                  <a:pt x="33852" y="6641660"/>
                </a:lnTo>
                <a:lnTo>
                  <a:pt x="40918" y="6743952"/>
                </a:lnTo>
                <a:lnTo>
                  <a:pt x="48645" y="6846062"/>
                </a:lnTo>
                <a:lnTo>
                  <a:pt x="57030" y="6947986"/>
                </a:lnTo>
                <a:lnTo>
                  <a:pt x="66072" y="7049722"/>
                </a:lnTo>
                <a:lnTo>
                  <a:pt x="75769" y="7151269"/>
                </a:lnTo>
                <a:lnTo>
                  <a:pt x="86117" y="7252625"/>
                </a:lnTo>
                <a:lnTo>
                  <a:pt x="97116" y="7353787"/>
                </a:lnTo>
                <a:lnTo>
                  <a:pt x="108762" y="7454753"/>
                </a:lnTo>
                <a:lnTo>
                  <a:pt x="121054" y="7555521"/>
                </a:lnTo>
                <a:lnTo>
                  <a:pt x="133990" y="7656089"/>
                </a:lnTo>
                <a:lnTo>
                  <a:pt x="147568" y="7756455"/>
                </a:lnTo>
                <a:lnTo>
                  <a:pt x="161785" y="7856617"/>
                </a:lnTo>
                <a:lnTo>
                  <a:pt x="176639" y="7956572"/>
                </a:lnTo>
                <a:lnTo>
                  <a:pt x="192129" y="8056318"/>
                </a:lnTo>
                <a:lnTo>
                  <a:pt x="208251" y="8155855"/>
                </a:lnTo>
                <a:lnTo>
                  <a:pt x="225004" y="8255178"/>
                </a:lnTo>
                <a:lnTo>
                  <a:pt x="242387" y="8354286"/>
                </a:lnTo>
                <a:lnTo>
                  <a:pt x="260396" y="8453178"/>
                </a:lnTo>
                <a:lnTo>
                  <a:pt x="279029" y="8551850"/>
                </a:lnTo>
                <a:lnTo>
                  <a:pt x="298285" y="8650302"/>
                </a:lnTo>
                <a:lnTo>
                  <a:pt x="318161" y="8748530"/>
                </a:lnTo>
                <a:lnTo>
                  <a:pt x="338655" y="8846532"/>
                </a:lnTo>
                <a:lnTo>
                  <a:pt x="359765" y="8944307"/>
                </a:lnTo>
                <a:lnTo>
                  <a:pt x="381489" y="9041853"/>
                </a:lnTo>
                <a:lnTo>
                  <a:pt x="403825" y="9139166"/>
                </a:lnTo>
                <a:lnTo>
                  <a:pt x="426771" y="9236246"/>
                </a:lnTo>
                <a:lnTo>
                  <a:pt x="450324" y="9333090"/>
                </a:lnTo>
                <a:lnTo>
                  <a:pt x="474482" y="9429696"/>
                </a:lnTo>
                <a:lnTo>
                  <a:pt x="499243" y="9526061"/>
                </a:lnTo>
                <a:lnTo>
                  <a:pt x="524606" y="9622184"/>
                </a:lnTo>
                <a:lnTo>
                  <a:pt x="550568" y="9718063"/>
                </a:lnTo>
                <a:lnTo>
                  <a:pt x="577126" y="9813695"/>
                </a:lnTo>
                <a:lnTo>
                  <a:pt x="604279" y="9909079"/>
                </a:lnTo>
                <a:lnTo>
                  <a:pt x="632025" y="10004211"/>
                </a:lnTo>
                <a:lnTo>
                  <a:pt x="660361" y="10099091"/>
                </a:lnTo>
                <a:lnTo>
                  <a:pt x="689286" y="10193716"/>
                </a:lnTo>
                <a:lnTo>
                  <a:pt x="718797" y="10288084"/>
                </a:lnTo>
                <a:lnTo>
                  <a:pt x="748892" y="10382193"/>
                </a:lnTo>
                <a:lnTo>
                  <a:pt x="779568" y="10476040"/>
                </a:lnTo>
                <a:lnTo>
                  <a:pt x="810825" y="10569623"/>
                </a:lnTo>
                <a:lnTo>
                  <a:pt x="842659" y="10662942"/>
                </a:lnTo>
                <a:lnTo>
                  <a:pt x="875069" y="10755992"/>
                </a:lnTo>
                <a:lnTo>
                  <a:pt x="908052" y="10848773"/>
                </a:lnTo>
                <a:lnTo>
                  <a:pt x="941607" y="10941282"/>
                </a:lnTo>
                <a:lnTo>
                  <a:pt x="975731" y="11033517"/>
                </a:lnTo>
                <a:lnTo>
                  <a:pt x="1010421" y="11125475"/>
                </a:lnTo>
                <a:lnTo>
                  <a:pt x="1045677" y="11217156"/>
                </a:lnTo>
                <a:lnTo>
                  <a:pt x="1081495" y="11308556"/>
                </a:lnTo>
                <a:lnTo>
                  <a:pt x="11664974" y="11308556"/>
                </a:lnTo>
                <a:lnTo>
                  <a:pt x="11664974" y="0"/>
                </a:lnTo>
                <a:close/>
              </a:path>
            </a:pathLst>
          </a:custGeom>
          <a:solidFill>
            <a:srgbClr val="E5F2F4"/>
          </a:solidFill>
        </p:spPr>
        <p:txBody>
          <a:bodyPr wrap="square" lIns="0" tIns="0" rIns="0" bIns="0" rtlCol="0"/>
          <a:lstStyle/>
          <a:p>
            <a:pPr algn="l" rtl="0"/>
            <a:endParaRPr lang="en-GB" dirty="0"/>
          </a:p>
        </p:txBody>
      </p:sp>
      <p:sp>
        <p:nvSpPr>
          <p:cNvPr id="10" name="object 10"/>
          <p:cNvSpPr txBox="1"/>
          <p:nvPr/>
        </p:nvSpPr>
        <p:spPr>
          <a:xfrm>
            <a:off x="837350" y="3390447"/>
            <a:ext cx="6417945" cy="2688557"/>
          </a:xfrm>
          <a:prstGeom prst="rect">
            <a:avLst/>
          </a:prstGeom>
        </p:spPr>
        <p:txBody>
          <a:bodyPr vert="horz" wrap="square" lIns="0" tIns="71755" rIns="0" bIns="0" rtlCol="0">
            <a:spAutoFit/>
          </a:bodyPr>
          <a:lstStyle/>
          <a:p>
            <a:pPr marL="12700" marR="5080">
              <a:lnSpc>
                <a:spcPts val="6759"/>
              </a:lnSpc>
              <a:spcBef>
                <a:spcPts val="565"/>
              </a:spcBef>
            </a:pPr>
            <a:r>
              <a:rPr lang="en-US" sz="5900" b="1" spc="-135" dirty="0">
                <a:solidFill>
                  <a:srgbClr val="00424F"/>
                </a:solidFill>
                <a:latin typeface="Roboto-Medium"/>
                <a:cs typeface="Roboto-Medium"/>
              </a:rPr>
              <a:t>Examples of activities we may fund </a:t>
            </a:r>
            <a:endParaRPr lang="en-US" sz="5900" spc="-135" dirty="0">
              <a:solidFill>
                <a:srgbClr val="00424F"/>
              </a:solidFill>
              <a:latin typeface="Roboto-Medium"/>
              <a:cs typeface="Roboto-Medium"/>
            </a:endParaRPr>
          </a:p>
        </p:txBody>
      </p:sp>
      <p:sp>
        <p:nvSpPr>
          <p:cNvPr id="23" name="object 10">
            <a:extLst>
              <a:ext uri="{FF2B5EF4-FFF2-40B4-BE49-F238E27FC236}">
                <a16:creationId xmlns:a16="http://schemas.microsoft.com/office/drawing/2014/main" id="{8DAE8675-D0DF-938C-EC85-03DD824EA49B}"/>
              </a:ext>
            </a:extLst>
          </p:cNvPr>
          <p:cNvSpPr txBox="1"/>
          <p:nvPr/>
        </p:nvSpPr>
        <p:spPr>
          <a:xfrm>
            <a:off x="9531207" y="663244"/>
            <a:ext cx="10116035" cy="9982861"/>
          </a:xfrm>
          <a:prstGeom prst="rect">
            <a:avLst/>
          </a:prstGeom>
        </p:spPr>
        <p:txBody>
          <a:bodyPr vert="horz" wrap="square" lIns="0" tIns="71755" rIns="0" bIns="0" rtlCol="0">
            <a:spAutoFit/>
          </a:bodyPr>
          <a:lstStyle/>
          <a:p>
            <a:pPr marL="514350" indent="-514350">
              <a:buFont typeface="Arial" panose="020B0604020202020204" pitchFamily="34" charset="0"/>
              <a:buChar char="•"/>
            </a:pPr>
            <a:r>
              <a:rPr lang="en-US" sz="2800" dirty="0">
                <a:solidFill>
                  <a:schemeClr val="tx2"/>
                </a:solidFill>
                <a:latin typeface="Roboto"/>
                <a:ea typeface="+mn-lt"/>
                <a:cs typeface="+mn-lt"/>
              </a:rPr>
              <a:t>Advocacy and policy work affecting black and </a:t>
            </a:r>
            <a:r>
              <a:rPr lang="en-US" sz="2800" dirty="0" err="1">
                <a:solidFill>
                  <a:schemeClr val="tx2"/>
                </a:solidFill>
                <a:latin typeface="Roboto"/>
                <a:ea typeface="+mn-lt"/>
                <a:cs typeface="+mn-lt"/>
              </a:rPr>
              <a:t>minoritised</a:t>
            </a:r>
            <a:r>
              <a:rPr lang="en-US" sz="2800" dirty="0">
                <a:solidFill>
                  <a:schemeClr val="tx2"/>
                </a:solidFill>
                <a:latin typeface="Roboto"/>
                <a:ea typeface="+mn-lt"/>
                <a:cs typeface="+mn-lt"/>
              </a:rPr>
              <a:t> entrepreneurs of color.</a:t>
            </a:r>
          </a:p>
          <a:p>
            <a:pPr marL="514350" indent="-514350">
              <a:buFont typeface="Arial" panose="020B0604020202020204" pitchFamily="34" charset="0"/>
              <a:buChar char="•"/>
            </a:pPr>
            <a:endParaRPr lang="en-US" sz="2800" dirty="0">
              <a:solidFill>
                <a:schemeClr val="tx2"/>
              </a:solidFill>
              <a:latin typeface="Roboto"/>
              <a:ea typeface="Roboto"/>
              <a:cs typeface="Calibri"/>
            </a:endParaRPr>
          </a:p>
          <a:p>
            <a:pPr marL="514350" indent="-514350">
              <a:buFont typeface="Arial" panose="020B0604020202020204" pitchFamily="34" charset="0"/>
              <a:buChar char="•"/>
            </a:pPr>
            <a:r>
              <a:rPr lang="en-US" sz="2800" dirty="0">
                <a:solidFill>
                  <a:schemeClr val="tx2"/>
                </a:solidFill>
                <a:latin typeface="Roboto"/>
                <a:ea typeface="+mn-lt"/>
                <a:cs typeface="+mn-lt"/>
              </a:rPr>
              <a:t>Promotion of an inclusive national strategy of policy, support and resources to enable the growth of Black and minority owned businesses for the benefit of the overall UK economy.</a:t>
            </a:r>
          </a:p>
          <a:p>
            <a:pPr marL="514350" indent="-514350">
              <a:buFont typeface="Arial" panose="020B0604020202020204" pitchFamily="34" charset="0"/>
              <a:buChar char="•"/>
            </a:pPr>
            <a:endParaRPr lang="en-US" sz="2800" dirty="0">
              <a:solidFill>
                <a:schemeClr val="tx2"/>
              </a:solidFill>
              <a:latin typeface="Roboto"/>
              <a:ea typeface="Roboto"/>
              <a:cs typeface="Calibri"/>
            </a:endParaRPr>
          </a:p>
          <a:p>
            <a:pPr marL="514350" indent="-514350">
              <a:buFont typeface="Arial" panose="020B0604020202020204" pitchFamily="34" charset="0"/>
              <a:buChar char="•"/>
            </a:pPr>
            <a:r>
              <a:rPr lang="en-US" sz="2800" dirty="0">
                <a:solidFill>
                  <a:schemeClr val="tx2"/>
                </a:solidFill>
                <a:latin typeface="Roboto"/>
                <a:ea typeface="+mn-lt"/>
                <a:cs typeface="+mn-lt"/>
              </a:rPr>
              <a:t>Improving housing outcomes for Black, and minority ethnic groups and action to improve the condition of housing stock of all types (social housing, privately rented and owner occupied), as well as increasing prospects for homeownership</a:t>
            </a:r>
          </a:p>
          <a:p>
            <a:pPr marL="514350" indent="-514350">
              <a:buFont typeface="Arial" panose="020B0604020202020204" pitchFamily="34" charset="0"/>
              <a:buChar char="•"/>
            </a:pPr>
            <a:endParaRPr lang="en-US" sz="2800" dirty="0">
              <a:solidFill>
                <a:schemeClr val="tx2"/>
              </a:solidFill>
              <a:latin typeface="Roboto"/>
              <a:ea typeface="Roboto"/>
              <a:cs typeface="Calibri"/>
            </a:endParaRPr>
          </a:p>
          <a:p>
            <a:pPr marL="514350" indent="-514350">
              <a:buFont typeface="Arial" panose="020B0604020202020204" pitchFamily="34" charset="0"/>
              <a:buChar char="•"/>
            </a:pPr>
            <a:r>
              <a:rPr lang="en-US" sz="2800" dirty="0">
                <a:solidFill>
                  <a:schemeClr val="tx2"/>
                </a:solidFill>
                <a:latin typeface="Roboto"/>
                <a:ea typeface="+mn-lt"/>
                <a:cs typeface="+mn-lt"/>
              </a:rPr>
              <a:t>Increasing the role of Black and ethnic minority Housing Associations to provide targeted social housing that meets the specific needs of Black, Asian and minority ethnic groups</a:t>
            </a:r>
          </a:p>
          <a:p>
            <a:pPr marL="514350" indent="-514350">
              <a:buFont typeface="Arial" panose="020B0604020202020204" pitchFamily="34" charset="0"/>
              <a:buChar char="•"/>
            </a:pPr>
            <a:endParaRPr lang="en-US" sz="2800" dirty="0">
              <a:solidFill>
                <a:schemeClr val="tx2"/>
              </a:solidFill>
              <a:latin typeface="Roboto"/>
              <a:ea typeface="Roboto"/>
              <a:cs typeface="Calibri"/>
            </a:endParaRPr>
          </a:p>
          <a:p>
            <a:pPr marL="514350" indent="-514350">
              <a:buFont typeface="Arial" panose="020B0604020202020204" pitchFamily="34" charset="0"/>
              <a:buChar char="•"/>
            </a:pPr>
            <a:r>
              <a:rPr lang="en-US" sz="2800" dirty="0">
                <a:solidFill>
                  <a:schemeClr val="tx2"/>
                </a:solidFill>
                <a:latin typeface="Roboto"/>
                <a:ea typeface="+mn-lt"/>
                <a:cs typeface="+mn-lt"/>
              </a:rPr>
              <a:t>Reflecting the needs of Black, Asian and minority ethnic communities (including specific measures to address overcrowding) in development plans and local housing assessments.</a:t>
            </a:r>
            <a:endParaRPr lang="en-US" sz="2800" dirty="0">
              <a:solidFill>
                <a:schemeClr val="tx2"/>
              </a:solidFill>
              <a:latin typeface="Roboto"/>
              <a:ea typeface="Roboto"/>
              <a:cs typeface="Calibri"/>
            </a:endParaRPr>
          </a:p>
        </p:txBody>
      </p:sp>
    </p:spTree>
    <p:extLst>
      <p:ext uri="{BB962C8B-B14F-4D97-AF65-F5344CB8AC3E}">
        <p14:creationId xmlns:p14="http://schemas.microsoft.com/office/powerpoint/2010/main" val="1260055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438515" y="22121"/>
            <a:ext cx="11665585" cy="11308715"/>
          </a:xfrm>
          <a:custGeom>
            <a:avLst/>
            <a:gdLst/>
            <a:ahLst/>
            <a:cxnLst/>
            <a:rect l="l" t="t" r="r" b="b"/>
            <a:pathLst>
              <a:path w="11665585" h="11308715">
                <a:moveTo>
                  <a:pt x="11664974" y="0"/>
                </a:moveTo>
                <a:lnTo>
                  <a:pt x="1046386" y="0"/>
                </a:lnTo>
                <a:lnTo>
                  <a:pt x="1011113" y="91691"/>
                </a:lnTo>
                <a:lnTo>
                  <a:pt x="976404" y="183660"/>
                </a:lnTo>
                <a:lnTo>
                  <a:pt x="942263" y="275906"/>
                </a:lnTo>
                <a:lnTo>
                  <a:pt x="908690" y="368426"/>
                </a:lnTo>
                <a:lnTo>
                  <a:pt x="875689" y="461217"/>
                </a:lnTo>
                <a:lnTo>
                  <a:pt x="843261" y="554279"/>
                </a:lnTo>
                <a:lnTo>
                  <a:pt x="811409" y="647608"/>
                </a:lnTo>
                <a:lnTo>
                  <a:pt x="780134" y="741204"/>
                </a:lnTo>
                <a:lnTo>
                  <a:pt x="749440" y="835062"/>
                </a:lnTo>
                <a:lnTo>
                  <a:pt x="719327" y="929182"/>
                </a:lnTo>
                <a:lnTo>
                  <a:pt x="689798" y="1023562"/>
                </a:lnTo>
                <a:lnTo>
                  <a:pt x="660856" y="1118199"/>
                </a:lnTo>
                <a:lnTo>
                  <a:pt x="632502" y="1213091"/>
                </a:lnTo>
                <a:lnTo>
                  <a:pt x="604739" y="1308236"/>
                </a:lnTo>
                <a:lnTo>
                  <a:pt x="577569" y="1403632"/>
                </a:lnTo>
                <a:lnTo>
                  <a:pt x="550993" y="1499278"/>
                </a:lnTo>
                <a:lnTo>
                  <a:pt x="525014" y="1595169"/>
                </a:lnTo>
                <a:lnTo>
                  <a:pt x="499635" y="1691306"/>
                </a:lnTo>
                <a:lnTo>
                  <a:pt x="474856" y="1787685"/>
                </a:lnTo>
                <a:lnTo>
                  <a:pt x="450682" y="1884305"/>
                </a:lnTo>
                <a:lnTo>
                  <a:pt x="427112" y="1981163"/>
                </a:lnTo>
                <a:lnTo>
                  <a:pt x="404151" y="2078257"/>
                </a:lnTo>
                <a:lnTo>
                  <a:pt x="381799" y="2175586"/>
                </a:lnTo>
                <a:lnTo>
                  <a:pt x="360059" y="2273147"/>
                </a:lnTo>
                <a:lnTo>
                  <a:pt x="338934" y="2370938"/>
                </a:lnTo>
                <a:lnTo>
                  <a:pt x="318425" y="2468956"/>
                </a:lnTo>
                <a:lnTo>
                  <a:pt x="298534" y="2567201"/>
                </a:lnTo>
                <a:lnTo>
                  <a:pt x="279263" y="2665669"/>
                </a:lnTo>
                <a:lnTo>
                  <a:pt x="260616" y="2764359"/>
                </a:lnTo>
                <a:lnTo>
                  <a:pt x="242593" y="2863268"/>
                </a:lnTo>
                <a:lnTo>
                  <a:pt x="225197" y="2962395"/>
                </a:lnTo>
                <a:lnTo>
                  <a:pt x="208431" y="3061737"/>
                </a:lnTo>
                <a:lnTo>
                  <a:pt x="192295" y="3161292"/>
                </a:lnTo>
                <a:lnTo>
                  <a:pt x="176793" y="3261058"/>
                </a:lnTo>
                <a:lnTo>
                  <a:pt x="161927" y="3361034"/>
                </a:lnTo>
                <a:lnTo>
                  <a:pt x="147698" y="3461216"/>
                </a:lnTo>
                <a:lnTo>
                  <a:pt x="134110" y="3561603"/>
                </a:lnTo>
                <a:lnTo>
                  <a:pt x="121163" y="3662193"/>
                </a:lnTo>
                <a:lnTo>
                  <a:pt x="108860" y="3762984"/>
                </a:lnTo>
                <a:lnTo>
                  <a:pt x="97204" y="3863973"/>
                </a:lnTo>
                <a:lnTo>
                  <a:pt x="86196" y="3965158"/>
                </a:lnTo>
                <a:lnTo>
                  <a:pt x="75838" y="4066538"/>
                </a:lnTo>
                <a:lnTo>
                  <a:pt x="66133" y="4168110"/>
                </a:lnTo>
                <a:lnTo>
                  <a:pt x="57083" y="4269872"/>
                </a:lnTo>
                <a:lnTo>
                  <a:pt x="48690" y="4371822"/>
                </a:lnTo>
                <a:lnTo>
                  <a:pt x="40957" y="4473958"/>
                </a:lnTo>
                <a:lnTo>
                  <a:pt x="33884" y="4576278"/>
                </a:lnTo>
                <a:lnTo>
                  <a:pt x="27475" y="4678780"/>
                </a:lnTo>
                <a:lnTo>
                  <a:pt x="21731" y="4781461"/>
                </a:lnTo>
                <a:lnTo>
                  <a:pt x="16655" y="4884320"/>
                </a:lnTo>
                <a:lnTo>
                  <a:pt x="12249" y="4987355"/>
                </a:lnTo>
                <a:lnTo>
                  <a:pt x="8515" y="5090562"/>
                </a:lnTo>
                <a:lnTo>
                  <a:pt x="5455" y="5193941"/>
                </a:lnTo>
                <a:lnTo>
                  <a:pt x="3072" y="5297489"/>
                </a:lnTo>
                <a:lnTo>
                  <a:pt x="1366" y="5401204"/>
                </a:lnTo>
                <a:lnTo>
                  <a:pt x="342" y="5505084"/>
                </a:lnTo>
                <a:lnTo>
                  <a:pt x="0" y="5609127"/>
                </a:lnTo>
                <a:lnTo>
                  <a:pt x="341" y="5713135"/>
                </a:lnTo>
                <a:lnTo>
                  <a:pt x="1365" y="5816981"/>
                </a:lnTo>
                <a:lnTo>
                  <a:pt x="3069" y="5920662"/>
                </a:lnTo>
                <a:lnTo>
                  <a:pt x="5450" y="6024177"/>
                </a:lnTo>
                <a:lnTo>
                  <a:pt x="8507" y="6127524"/>
                </a:lnTo>
                <a:lnTo>
                  <a:pt x="12238" y="6230701"/>
                </a:lnTo>
                <a:lnTo>
                  <a:pt x="16639" y="6333705"/>
                </a:lnTo>
                <a:lnTo>
                  <a:pt x="21711" y="6436534"/>
                </a:lnTo>
                <a:lnTo>
                  <a:pt x="27449" y="6539186"/>
                </a:lnTo>
                <a:lnTo>
                  <a:pt x="33852" y="6641660"/>
                </a:lnTo>
                <a:lnTo>
                  <a:pt x="40918" y="6743952"/>
                </a:lnTo>
                <a:lnTo>
                  <a:pt x="48645" y="6846062"/>
                </a:lnTo>
                <a:lnTo>
                  <a:pt x="57030" y="6947986"/>
                </a:lnTo>
                <a:lnTo>
                  <a:pt x="66072" y="7049722"/>
                </a:lnTo>
                <a:lnTo>
                  <a:pt x="75769" y="7151269"/>
                </a:lnTo>
                <a:lnTo>
                  <a:pt x="86117" y="7252625"/>
                </a:lnTo>
                <a:lnTo>
                  <a:pt x="97116" y="7353787"/>
                </a:lnTo>
                <a:lnTo>
                  <a:pt x="108762" y="7454753"/>
                </a:lnTo>
                <a:lnTo>
                  <a:pt x="121054" y="7555521"/>
                </a:lnTo>
                <a:lnTo>
                  <a:pt x="133990" y="7656089"/>
                </a:lnTo>
                <a:lnTo>
                  <a:pt x="147568" y="7756455"/>
                </a:lnTo>
                <a:lnTo>
                  <a:pt x="161785" y="7856617"/>
                </a:lnTo>
                <a:lnTo>
                  <a:pt x="176639" y="7956572"/>
                </a:lnTo>
                <a:lnTo>
                  <a:pt x="192129" y="8056318"/>
                </a:lnTo>
                <a:lnTo>
                  <a:pt x="208251" y="8155855"/>
                </a:lnTo>
                <a:lnTo>
                  <a:pt x="225004" y="8255178"/>
                </a:lnTo>
                <a:lnTo>
                  <a:pt x="242387" y="8354286"/>
                </a:lnTo>
                <a:lnTo>
                  <a:pt x="260396" y="8453178"/>
                </a:lnTo>
                <a:lnTo>
                  <a:pt x="279029" y="8551850"/>
                </a:lnTo>
                <a:lnTo>
                  <a:pt x="298285" y="8650302"/>
                </a:lnTo>
                <a:lnTo>
                  <a:pt x="318161" y="8748530"/>
                </a:lnTo>
                <a:lnTo>
                  <a:pt x="338655" y="8846532"/>
                </a:lnTo>
                <a:lnTo>
                  <a:pt x="359765" y="8944307"/>
                </a:lnTo>
                <a:lnTo>
                  <a:pt x="381489" y="9041853"/>
                </a:lnTo>
                <a:lnTo>
                  <a:pt x="403825" y="9139166"/>
                </a:lnTo>
                <a:lnTo>
                  <a:pt x="426771" y="9236246"/>
                </a:lnTo>
                <a:lnTo>
                  <a:pt x="450324" y="9333090"/>
                </a:lnTo>
                <a:lnTo>
                  <a:pt x="474482" y="9429696"/>
                </a:lnTo>
                <a:lnTo>
                  <a:pt x="499243" y="9526061"/>
                </a:lnTo>
                <a:lnTo>
                  <a:pt x="524606" y="9622184"/>
                </a:lnTo>
                <a:lnTo>
                  <a:pt x="550568" y="9718063"/>
                </a:lnTo>
                <a:lnTo>
                  <a:pt x="577126" y="9813695"/>
                </a:lnTo>
                <a:lnTo>
                  <a:pt x="604279" y="9909079"/>
                </a:lnTo>
                <a:lnTo>
                  <a:pt x="632025" y="10004211"/>
                </a:lnTo>
                <a:lnTo>
                  <a:pt x="660361" y="10099091"/>
                </a:lnTo>
                <a:lnTo>
                  <a:pt x="689286" y="10193716"/>
                </a:lnTo>
                <a:lnTo>
                  <a:pt x="718797" y="10288084"/>
                </a:lnTo>
                <a:lnTo>
                  <a:pt x="748892" y="10382193"/>
                </a:lnTo>
                <a:lnTo>
                  <a:pt x="779568" y="10476040"/>
                </a:lnTo>
                <a:lnTo>
                  <a:pt x="810825" y="10569623"/>
                </a:lnTo>
                <a:lnTo>
                  <a:pt x="842659" y="10662942"/>
                </a:lnTo>
                <a:lnTo>
                  <a:pt x="875069" y="10755992"/>
                </a:lnTo>
                <a:lnTo>
                  <a:pt x="908052" y="10848773"/>
                </a:lnTo>
                <a:lnTo>
                  <a:pt x="941607" y="10941282"/>
                </a:lnTo>
                <a:lnTo>
                  <a:pt x="975731" y="11033517"/>
                </a:lnTo>
                <a:lnTo>
                  <a:pt x="1010421" y="11125475"/>
                </a:lnTo>
                <a:lnTo>
                  <a:pt x="1045677" y="11217156"/>
                </a:lnTo>
                <a:lnTo>
                  <a:pt x="1081495" y="11308556"/>
                </a:lnTo>
                <a:lnTo>
                  <a:pt x="11664974" y="11308556"/>
                </a:lnTo>
                <a:lnTo>
                  <a:pt x="11664974" y="0"/>
                </a:lnTo>
                <a:close/>
              </a:path>
            </a:pathLst>
          </a:custGeom>
          <a:solidFill>
            <a:srgbClr val="E5F2F4"/>
          </a:solidFill>
        </p:spPr>
        <p:txBody>
          <a:bodyPr wrap="square" lIns="0" tIns="0" rIns="0" bIns="0" rtlCol="0"/>
          <a:lstStyle/>
          <a:p>
            <a:pPr algn="l" rtl="0"/>
            <a:endParaRPr lang="en-GB" dirty="0"/>
          </a:p>
        </p:txBody>
      </p:sp>
      <p:sp>
        <p:nvSpPr>
          <p:cNvPr id="10" name="object 10"/>
          <p:cNvSpPr txBox="1"/>
          <p:nvPr/>
        </p:nvSpPr>
        <p:spPr>
          <a:xfrm>
            <a:off x="824970" y="2154772"/>
            <a:ext cx="6417945" cy="1893467"/>
          </a:xfrm>
          <a:prstGeom prst="rect">
            <a:avLst/>
          </a:prstGeom>
        </p:spPr>
        <p:txBody>
          <a:bodyPr vert="horz" wrap="square" lIns="0" tIns="71755" rIns="0" bIns="0" rtlCol="0">
            <a:spAutoFit/>
          </a:bodyPr>
          <a:lstStyle/>
          <a:p>
            <a:pPr marL="12700" marR="5080">
              <a:lnSpc>
                <a:spcPts val="6759"/>
              </a:lnSpc>
              <a:spcBef>
                <a:spcPts val="565"/>
              </a:spcBef>
            </a:pPr>
            <a:r>
              <a:rPr lang="en-US" sz="5900" b="1" spc="-135" dirty="0">
                <a:solidFill>
                  <a:srgbClr val="00424F"/>
                </a:solidFill>
                <a:latin typeface="Roboto-Medium"/>
                <a:cs typeface="Roboto-Medium"/>
              </a:rPr>
              <a:t>We cannot fund…</a:t>
            </a:r>
          </a:p>
          <a:p>
            <a:pPr marL="12700" marR="5080">
              <a:lnSpc>
                <a:spcPts val="6759"/>
              </a:lnSpc>
              <a:spcBef>
                <a:spcPts val="565"/>
              </a:spcBef>
            </a:pPr>
            <a:endParaRPr lang="en-US" sz="5900" spc="-135" dirty="0">
              <a:solidFill>
                <a:srgbClr val="00424F"/>
              </a:solidFill>
              <a:latin typeface="Roboto-Medium"/>
              <a:cs typeface="Roboto-Medium"/>
            </a:endParaRPr>
          </a:p>
        </p:txBody>
      </p:sp>
      <p:pic>
        <p:nvPicPr>
          <p:cNvPr id="2" name="Picture 1" descr="Shape, icon&#10;&#10;Description automatically generated">
            <a:extLst>
              <a:ext uri="{FF2B5EF4-FFF2-40B4-BE49-F238E27FC236}">
                <a16:creationId xmlns:a16="http://schemas.microsoft.com/office/drawing/2014/main" id="{A57C7150-8A05-E635-4AFA-552BCFEE9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2875" y="720108"/>
            <a:ext cx="523875" cy="523875"/>
          </a:xfrm>
          <a:prstGeom prst="rect">
            <a:avLst/>
          </a:prstGeom>
        </p:spPr>
      </p:pic>
      <p:sp>
        <p:nvSpPr>
          <p:cNvPr id="5" name="object 10">
            <a:extLst>
              <a:ext uri="{FF2B5EF4-FFF2-40B4-BE49-F238E27FC236}">
                <a16:creationId xmlns:a16="http://schemas.microsoft.com/office/drawing/2014/main" id="{8DAE2894-B4F5-AFC5-F824-EC1D05A19E53}"/>
              </a:ext>
            </a:extLst>
          </p:cNvPr>
          <p:cNvSpPr txBox="1"/>
          <p:nvPr/>
        </p:nvSpPr>
        <p:spPr>
          <a:xfrm>
            <a:off x="10033848" y="1432686"/>
            <a:ext cx="9202940" cy="8443978"/>
          </a:xfrm>
          <a:prstGeom prst="rect">
            <a:avLst/>
          </a:prstGeom>
        </p:spPr>
        <p:txBody>
          <a:bodyPr vert="horz" wrap="square" lIns="0" tIns="71755" rIns="0" bIns="0" rtlCol="0">
            <a:spAutoFit/>
          </a:bodyPr>
          <a:lstStyle/>
          <a:p>
            <a:pPr fontAlgn="base"/>
            <a:r>
              <a:rPr lang="en-GB" sz="3200" dirty="0">
                <a:solidFill>
                  <a:schemeClr val="tx2"/>
                </a:solidFill>
                <a:latin typeface="Roboto"/>
                <a:ea typeface="Roboto"/>
                <a:cs typeface="Arial"/>
              </a:rPr>
              <a:t>We cannot fund applications: </a:t>
            </a:r>
          </a:p>
          <a:p>
            <a:pPr marL="457200" indent="-457200" fontAlgn="base">
              <a:buFont typeface="Arial"/>
              <a:buChar char="•"/>
            </a:pPr>
            <a:r>
              <a:rPr lang="en-GB" sz="3200" dirty="0">
                <a:solidFill>
                  <a:schemeClr val="tx2"/>
                </a:solidFill>
                <a:latin typeface="Roboto"/>
                <a:ea typeface="Roboto"/>
                <a:cs typeface="Arial"/>
              </a:rPr>
              <a:t>From individuals  </a:t>
            </a:r>
            <a:endParaRPr lang="en-US" sz="3200" dirty="0">
              <a:solidFill>
                <a:schemeClr val="tx2"/>
              </a:solidFill>
              <a:latin typeface="Roboto"/>
              <a:ea typeface="Roboto"/>
              <a:cs typeface="Roboto"/>
            </a:endParaRPr>
          </a:p>
          <a:p>
            <a:pPr marL="457200" indent="-457200" fontAlgn="base">
              <a:buFont typeface="Arial"/>
              <a:buChar char="•"/>
            </a:pPr>
            <a:r>
              <a:rPr lang="en-GB" sz="3200" dirty="0">
                <a:solidFill>
                  <a:schemeClr val="tx2"/>
                </a:solidFill>
                <a:latin typeface="Roboto"/>
                <a:ea typeface="Roboto"/>
                <a:cs typeface="Arial"/>
              </a:rPr>
              <a:t>From mainstream public services including schools and hospitals  </a:t>
            </a:r>
          </a:p>
          <a:p>
            <a:pPr marL="457200" indent="-457200" fontAlgn="base">
              <a:buFont typeface="Arial"/>
              <a:buChar char="•"/>
            </a:pPr>
            <a:r>
              <a:rPr lang="en-GB" sz="3200" dirty="0">
                <a:solidFill>
                  <a:schemeClr val="tx2"/>
                </a:solidFill>
                <a:latin typeface="Roboto"/>
                <a:ea typeface="Roboto"/>
                <a:cs typeface="Arial"/>
              </a:rPr>
              <a:t>From organisations which have fewer than three people on their governing body </a:t>
            </a:r>
          </a:p>
          <a:p>
            <a:pPr marL="457200" indent="-457200" fontAlgn="base">
              <a:buFont typeface="Arial"/>
              <a:buChar char="•"/>
            </a:pPr>
            <a:r>
              <a:rPr lang="en-GB" sz="3200" dirty="0">
                <a:solidFill>
                  <a:schemeClr val="tx2"/>
                </a:solidFill>
                <a:latin typeface="Roboto"/>
                <a:ea typeface="Roboto"/>
                <a:cs typeface="Arial"/>
              </a:rPr>
              <a:t>For the promotion of religion  </a:t>
            </a:r>
          </a:p>
          <a:p>
            <a:pPr marL="457200" indent="-457200" fontAlgn="base">
              <a:buFont typeface="Arial"/>
              <a:buChar char="•"/>
            </a:pPr>
            <a:r>
              <a:rPr lang="en-GB" sz="3200" dirty="0">
                <a:solidFill>
                  <a:schemeClr val="tx2"/>
                </a:solidFill>
                <a:latin typeface="Roboto"/>
                <a:ea typeface="Roboto"/>
                <a:cs typeface="Arial"/>
              </a:rPr>
              <a:t>For general appeals  </a:t>
            </a:r>
          </a:p>
          <a:p>
            <a:pPr marL="457200" indent="-457200" fontAlgn="base">
              <a:buFont typeface="Arial"/>
              <a:buChar char="•"/>
            </a:pPr>
            <a:r>
              <a:rPr lang="en-GB" sz="3200" dirty="0">
                <a:solidFill>
                  <a:schemeClr val="tx2"/>
                </a:solidFill>
                <a:latin typeface="Roboto"/>
                <a:ea typeface="Roboto"/>
                <a:cs typeface="Arial"/>
              </a:rPr>
              <a:t>For work that has already taken place  </a:t>
            </a:r>
          </a:p>
          <a:p>
            <a:pPr marL="457200" indent="-457200" fontAlgn="base">
              <a:buFont typeface="Arial"/>
              <a:buChar char="•"/>
            </a:pPr>
            <a:r>
              <a:rPr lang="en-GB" sz="3200" dirty="0">
                <a:solidFill>
                  <a:schemeClr val="tx2"/>
                </a:solidFill>
                <a:latin typeface="Roboto"/>
                <a:ea typeface="Roboto"/>
                <a:cs typeface="Arial"/>
              </a:rPr>
              <a:t>From organisations holding significant free reserves. Reserves equating to up to nine months’ worth of expenditure is acceptable.  </a:t>
            </a:r>
          </a:p>
          <a:p>
            <a:pPr marL="457200" indent="-457200" fontAlgn="base">
              <a:buFont typeface="Arial"/>
              <a:buChar char="•"/>
            </a:pPr>
            <a:r>
              <a:rPr lang="en-GB" sz="3200" dirty="0">
                <a:solidFill>
                  <a:schemeClr val="tx2"/>
                </a:solidFill>
                <a:latin typeface="Roboto"/>
                <a:ea typeface="Roboto"/>
                <a:cs typeface="Arial"/>
              </a:rPr>
              <a:t>From organisations in serious financial deficits  </a:t>
            </a:r>
          </a:p>
          <a:p>
            <a:pPr marL="457200" indent="-457200" fontAlgn="base">
              <a:buFont typeface="Arial"/>
              <a:buChar char="•"/>
            </a:pPr>
            <a:r>
              <a:rPr lang="en-GB" sz="3200" dirty="0">
                <a:solidFill>
                  <a:schemeClr val="tx2"/>
                </a:solidFill>
                <a:latin typeface="Roboto"/>
                <a:ea typeface="Roboto"/>
                <a:cs typeface="Arial"/>
              </a:rPr>
              <a:t>For capital costs, including building and renovations (although small items of office equipment such as computers can be funded) </a:t>
            </a:r>
            <a:r>
              <a:rPr lang="en-GB" sz="3200" dirty="0">
                <a:solidFill>
                  <a:schemeClr val="bg1"/>
                </a:solidFill>
                <a:latin typeface="Roboto"/>
                <a:ea typeface="Roboto"/>
                <a:cs typeface="Arial"/>
              </a:rPr>
              <a:t> </a:t>
            </a:r>
          </a:p>
          <a:p>
            <a:pPr marL="471170" marR="0" lvl="0" indent="-47117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chemeClr val="tx2"/>
              </a:solidFill>
              <a:effectLst/>
              <a:uLnTx/>
              <a:uFillTx/>
              <a:latin typeface="Roboto"/>
              <a:ea typeface="Roboto"/>
              <a:cs typeface="Arial"/>
            </a:endParaRPr>
          </a:p>
        </p:txBody>
      </p:sp>
      <p:pic>
        <p:nvPicPr>
          <p:cNvPr id="6" name="Picture 2" descr="Alberta Self-Employed Farmer Stream - Canada Visas Information">
            <a:extLst>
              <a:ext uri="{FF2B5EF4-FFF2-40B4-BE49-F238E27FC236}">
                <a16:creationId xmlns:a16="http://schemas.microsoft.com/office/drawing/2014/main" id="{15E8E1EF-A6F4-5ADC-017E-480D5FBC8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70" y="8031892"/>
            <a:ext cx="2224406" cy="2670912"/>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10">
            <a:extLst>
              <a:ext uri="{FF2B5EF4-FFF2-40B4-BE49-F238E27FC236}">
                <a16:creationId xmlns:a16="http://schemas.microsoft.com/office/drawing/2014/main" id="{98D0FB8B-DD27-1E2A-7662-E8F7FA77A174}"/>
              </a:ext>
            </a:extLst>
          </p:cNvPr>
          <p:cNvSpPr txBox="1"/>
          <p:nvPr/>
        </p:nvSpPr>
        <p:spPr>
          <a:xfrm>
            <a:off x="867312" y="3141810"/>
            <a:ext cx="6764435" cy="3642664"/>
          </a:xfrm>
          <a:prstGeom prst="rect">
            <a:avLst/>
          </a:prstGeom>
        </p:spPr>
        <p:txBody>
          <a:bodyPr vert="horz" wrap="square" lIns="0" tIns="71755" rIns="0" bIns="0" rtlCol="0" anchor="t">
            <a:spAutoFit/>
          </a:bodyPr>
          <a:lstStyle/>
          <a:p>
            <a:pPr>
              <a:defRPr/>
            </a:pPr>
            <a:r>
              <a:rPr kumimoji="0" lang="en-GB" sz="4000" b="1" i="0" u="none" strike="noStrike" kern="0" cap="none" spc="0" normalizeH="0" baseline="0" noProof="0" dirty="0">
                <a:ln>
                  <a:noFill/>
                </a:ln>
                <a:solidFill>
                  <a:schemeClr val="accent4">
                    <a:lumMod val="50000"/>
                  </a:schemeClr>
                </a:solidFill>
                <a:effectLst/>
                <a:uLnTx/>
                <a:uFillTx/>
                <a:latin typeface="Roboto"/>
                <a:ea typeface="Roboto"/>
                <a:cs typeface="Arial"/>
              </a:rPr>
              <a:t>Service delivery – for example, mentoring, mental health support, wellbeing, employment</a:t>
            </a:r>
            <a:r>
              <a:rPr lang="en-GB" sz="4000" b="1" dirty="0">
                <a:solidFill>
                  <a:schemeClr val="accent4">
                    <a:lumMod val="50000"/>
                  </a:schemeClr>
                </a:solidFill>
                <a:latin typeface="Roboto"/>
                <a:ea typeface="Roboto"/>
                <a:cs typeface="Arial"/>
              </a:rPr>
              <a:t> support</a:t>
            </a:r>
            <a:r>
              <a:rPr kumimoji="0" lang="en-GB" sz="4000" b="1" i="0" u="none" strike="noStrike" kern="0" cap="none" spc="0" normalizeH="0" baseline="0" noProof="0" dirty="0">
                <a:ln>
                  <a:noFill/>
                </a:ln>
                <a:solidFill>
                  <a:schemeClr val="accent4">
                    <a:lumMod val="50000"/>
                  </a:schemeClr>
                </a:solidFill>
                <a:effectLst/>
                <a:uLnTx/>
                <a:uFillTx/>
                <a:latin typeface="Roboto"/>
                <a:ea typeface="Roboto"/>
                <a:cs typeface="Arial"/>
              </a:rPr>
              <a:t>, sports programmes.</a:t>
            </a:r>
            <a:r>
              <a:rPr lang="en-GB" sz="4000" b="1" dirty="0">
                <a:solidFill>
                  <a:schemeClr val="accent4">
                    <a:lumMod val="50000"/>
                  </a:schemeClr>
                </a:solidFill>
                <a:latin typeface="Roboto"/>
                <a:ea typeface="Roboto"/>
                <a:cs typeface="Arial"/>
              </a:rPr>
              <a:t> </a:t>
            </a:r>
            <a:endParaRPr kumimoji="0" lang="en-GB" sz="4000" b="1" i="0" u="none" strike="noStrike" kern="0" cap="none" spc="0" normalizeH="0" baseline="0" noProof="0" dirty="0">
              <a:ln>
                <a:noFill/>
              </a:ln>
              <a:solidFill>
                <a:schemeClr val="accent4">
                  <a:lumMod val="50000"/>
                </a:schemeClr>
              </a:solidFill>
              <a:effectLst/>
              <a:uLnTx/>
              <a:uFillTx/>
              <a:latin typeface="Roboto"/>
              <a:ea typeface="Roboto"/>
              <a:cs typeface="Arial"/>
            </a:endParaRPr>
          </a:p>
          <a:p>
            <a:pPr marL="471170" marR="0" lvl="0" indent="-47117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0" cap="none" spc="0" normalizeH="0" baseline="0" noProof="0" dirty="0">
              <a:ln>
                <a:noFill/>
              </a:ln>
              <a:solidFill>
                <a:schemeClr val="tx2"/>
              </a:solidFill>
              <a:effectLst/>
              <a:uLnTx/>
              <a:uFillTx/>
              <a:latin typeface="Roboto"/>
              <a:ea typeface="Roboto"/>
              <a:cs typeface="Arial"/>
            </a:endParaRPr>
          </a:p>
        </p:txBody>
      </p:sp>
    </p:spTree>
    <p:extLst>
      <p:ext uri="{BB962C8B-B14F-4D97-AF65-F5344CB8AC3E}">
        <p14:creationId xmlns:p14="http://schemas.microsoft.com/office/powerpoint/2010/main" val="1347748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633"/>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5F2F4"/>
          </a:solidFill>
        </p:spPr>
        <p:txBody>
          <a:bodyPr wrap="square" lIns="0" tIns="0" rIns="0" bIns="0" rtlCol="0"/>
          <a:lstStyle/>
          <a:p>
            <a:pPr algn="l" rtl="0"/>
            <a:endParaRPr/>
          </a:p>
        </p:txBody>
      </p:sp>
      <p:sp>
        <p:nvSpPr>
          <p:cNvPr id="25" name="object 25"/>
          <p:cNvSpPr txBox="1">
            <a:spLocks noGrp="1"/>
          </p:cNvSpPr>
          <p:nvPr>
            <p:ph type="title"/>
          </p:nvPr>
        </p:nvSpPr>
        <p:spPr>
          <a:xfrm>
            <a:off x="824969" y="1243983"/>
            <a:ext cx="16265475" cy="1199687"/>
          </a:xfrm>
          <a:prstGeom prst="rect">
            <a:avLst/>
          </a:prstGeom>
        </p:spPr>
        <p:txBody>
          <a:bodyPr vert="horz" wrap="square" lIns="0" tIns="17145" rIns="0" bIns="0" rtlCol="0" anchor="t">
            <a:spAutoFit/>
          </a:bodyPr>
          <a:lstStyle/>
          <a:p>
            <a:pPr marL="12700">
              <a:lnSpc>
                <a:spcPts val="10055"/>
              </a:lnSpc>
              <a:spcBef>
                <a:spcPts val="135"/>
              </a:spcBef>
            </a:pPr>
            <a:r>
              <a:rPr lang="en-US" sz="6600" b="0" dirty="0">
                <a:solidFill>
                  <a:srgbClr val="00424F"/>
                </a:solidFill>
                <a:latin typeface="Roboto Slab"/>
                <a:cs typeface="Roboto Slab"/>
              </a:rPr>
              <a:t>Examples of declined EOI’s from Round 1</a:t>
            </a:r>
            <a:endParaRPr lang="en-US" sz="6600" dirty="0">
              <a:ea typeface="Roboto"/>
            </a:endParaRPr>
          </a:p>
        </p:txBody>
      </p:sp>
      <p:sp>
        <p:nvSpPr>
          <p:cNvPr id="28" name="object 28"/>
          <p:cNvSpPr txBox="1">
            <a:spLocks noGrp="1"/>
          </p:cNvSpPr>
          <p:nvPr>
            <p:ph type="sldNum" sz="quarter" idx="7"/>
          </p:nvPr>
        </p:nvSpPr>
        <p:spPr>
          <a:prstGeom prst="rect">
            <a:avLst/>
          </a:prstGeom>
        </p:spPr>
        <p:txBody>
          <a:bodyPr vert="horz" wrap="square" lIns="0" tIns="0" rIns="0" bIns="0" rtlCol="0">
            <a:spAutoFit/>
          </a:bodyPr>
          <a:lstStyle/>
          <a:p>
            <a:pPr marL="55244">
              <a:lnSpc>
                <a:spcPts val="2325"/>
              </a:lnSpc>
            </a:pPr>
            <a:fld id="{81D60167-4931-47E6-BA6A-407CBD079E47}" type="slidenum">
              <a:rPr spc="-25" dirty="0"/>
              <a:t>18</a:t>
            </a:fld>
            <a:endParaRPr spc="-25"/>
          </a:p>
        </p:txBody>
      </p:sp>
      <p:pic>
        <p:nvPicPr>
          <p:cNvPr id="29" name="Picture 28" descr="Shape, icon&#10;&#10;Description automatically generated">
            <a:extLst>
              <a:ext uri="{FF2B5EF4-FFF2-40B4-BE49-F238E27FC236}">
                <a16:creationId xmlns:a16="http://schemas.microsoft.com/office/drawing/2014/main" id="{D500E3D0-03A3-3B3E-849A-ED858730E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2875" y="720108"/>
            <a:ext cx="523875" cy="523875"/>
          </a:xfrm>
          <a:prstGeom prst="rect">
            <a:avLst/>
          </a:prstGeom>
        </p:spPr>
      </p:pic>
      <p:sp>
        <p:nvSpPr>
          <p:cNvPr id="3" name="object 4">
            <a:extLst>
              <a:ext uri="{FF2B5EF4-FFF2-40B4-BE49-F238E27FC236}">
                <a16:creationId xmlns:a16="http://schemas.microsoft.com/office/drawing/2014/main" id="{E9DF305C-C9A4-10F3-BC8E-37768EB381C1}"/>
              </a:ext>
            </a:extLst>
          </p:cNvPr>
          <p:cNvSpPr txBox="1"/>
          <p:nvPr/>
        </p:nvSpPr>
        <p:spPr>
          <a:xfrm>
            <a:off x="824969" y="3613220"/>
            <a:ext cx="8590880" cy="6480619"/>
          </a:xfrm>
          <a:prstGeom prst="rect">
            <a:avLst/>
          </a:prstGeom>
        </p:spPr>
        <p:txBody>
          <a:bodyPr vert="horz" wrap="square" lIns="0" tIns="14604" rIns="0" bIns="0" rtlCol="0">
            <a:spAutoFit/>
          </a:bodyPr>
          <a:lstStyle/>
          <a:p>
            <a:pPr marL="12700" marR="5080">
              <a:lnSpc>
                <a:spcPct val="100000"/>
              </a:lnSpc>
              <a:spcBef>
                <a:spcPts val="114"/>
              </a:spcBef>
            </a:pPr>
            <a:r>
              <a:rPr lang="en-US" sz="3200" b="1" spc="-75" dirty="0">
                <a:solidFill>
                  <a:srgbClr val="00424F"/>
                </a:solidFill>
                <a:latin typeface="Roboto"/>
                <a:cs typeface="Roboto"/>
              </a:rPr>
              <a:t>Example 1: </a:t>
            </a:r>
          </a:p>
          <a:p>
            <a:pPr marL="12700" marR="5080">
              <a:lnSpc>
                <a:spcPct val="100000"/>
              </a:lnSpc>
              <a:spcBef>
                <a:spcPts val="114"/>
              </a:spcBef>
            </a:pPr>
            <a:endParaRPr lang="en-US" sz="3200" b="1" spc="-75" dirty="0">
              <a:solidFill>
                <a:srgbClr val="00424F"/>
              </a:solidFill>
              <a:latin typeface="Roboto"/>
              <a:cs typeface="Roboto"/>
            </a:endParaRPr>
          </a:p>
          <a:p>
            <a:pPr marL="12700" marR="5080">
              <a:lnSpc>
                <a:spcPct val="100000"/>
              </a:lnSpc>
              <a:spcBef>
                <a:spcPts val="114"/>
              </a:spcBef>
            </a:pPr>
            <a:r>
              <a:rPr lang="en-US" sz="3200" b="1" spc="-75" dirty="0">
                <a:solidFill>
                  <a:srgbClr val="00424F"/>
                </a:solidFill>
                <a:latin typeface="Roboto"/>
                <a:cs typeface="Roboto"/>
              </a:rPr>
              <a:t>Request: </a:t>
            </a:r>
            <a:r>
              <a:rPr lang="en-US" sz="3200" spc="-75" dirty="0">
                <a:solidFill>
                  <a:srgbClr val="00424F"/>
                </a:solidFill>
                <a:latin typeface="Roboto"/>
                <a:cs typeface="Roboto"/>
              </a:rPr>
              <a:t>For funding for a Manager post and funding for more training facilitation/tutor time and textiles materials to provide mentoring and sewing training for low-income women from Bangladeshi backgrounds. </a:t>
            </a:r>
          </a:p>
          <a:p>
            <a:pPr marL="12700" marR="5080">
              <a:lnSpc>
                <a:spcPct val="100000"/>
              </a:lnSpc>
              <a:spcBef>
                <a:spcPts val="114"/>
              </a:spcBef>
            </a:pPr>
            <a:endParaRPr lang="en-US" sz="3200" spc="-75" dirty="0">
              <a:solidFill>
                <a:srgbClr val="00424F"/>
              </a:solidFill>
              <a:latin typeface="Roboto"/>
              <a:cs typeface="Roboto"/>
            </a:endParaRPr>
          </a:p>
          <a:p>
            <a:pPr marL="12700" marR="5080">
              <a:lnSpc>
                <a:spcPct val="100000"/>
              </a:lnSpc>
              <a:spcBef>
                <a:spcPts val="114"/>
              </a:spcBef>
            </a:pPr>
            <a:r>
              <a:rPr lang="en-US" sz="3200" b="1" spc="-75" dirty="0">
                <a:solidFill>
                  <a:srgbClr val="00424F"/>
                </a:solidFill>
                <a:latin typeface="Roboto"/>
                <a:cs typeface="Roboto"/>
              </a:rPr>
              <a:t>Feedback: </a:t>
            </a:r>
            <a:r>
              <a:rPr lang="en-US" sz="3200" spc="-75" dirty="0">
                <a:solidFill>
                  <a:srgbClr val="00424F"/>
                </a:solidFill>
                <a:latin typeface="Roboto"/>
                <a:cs typeface="Roboto"/>
              </a:rPr>
              <a:t>This is focused on upskilling individuals and working with retailers to develop ethical supply chains - focus on work experience and employability</a:t>
            </a:r>
          </a:p>
          <a:p>
            <a:pPr marL="12700" marR="5080">
              <a:lnSpc>
                <a:spcPct val="100000"/>
              </a:lnSpc>
              <a:spcBef>
                <a:spcPts val="114"/>
              </a:spcBef>
            </a:pPr>
            <a:endParaRPr lang="en-US" sz="3200" b="1" spc="-75" dirty="0">
              <a:solidFill>
                <a:srgbClr val="00424F"/>
              </a:solidFill>
              <a:latin typeface="Roboto"/>
              <a:cs typeface="Roboto"/>
            </a:endParaRPr>
          </a:p>
        </p:txBody>
      </p:sp>
      <p:sp>
        <p:nvSpPr>
          <p:cNvPr id="4" name="object 4">
            <a:extLst>
              <a:ext uri="{FF2B5EF4-FFF2-40B4-BE49-F238E27FC236}">
                <a16:creationId xmlns:a16="http://schemas.microsoft.com/office/drawing/2014/main" id="{FB4A0C13-A8E5-195E-7A81-6BFEBAAC2B72}"/>
              </a:ext>
            </a:extLst>
          </p:cNvPr>
          <p:cNvSpPr txBox="1"/>
          <p:nvPr/>
        </p:nvSpPr>
        <p:spPr>
          <a:xfrm>
            <a:off x="11427675" y="3528264"/>
            <a:ext cx="7315200" cy="6442147"/>
          </a:xfrm>
          <a:prstGeom prst="rect">
            <a:avLst/>
          </a:prstGeom>
        </p:spPr>
        <p:txBody>
          <a:bodyPr vert="horz" wrap="square" lIns="0" tIns="14604" rIns="0" bIns="0" rtlCol="0">
            <a:spAutoFit/>
          </a:bodyPr>
          <a:lstStyle/>
          <a:p>
            <a:pPr marL="12700" marR="5080">
              <a:lnSpc>
                <a:spcPct val="100000"/>
              </a:lnSpc>
              <a:spcBef>
                <a:spcPts val="114"/>
              </a:spcBef>
            </a:pPr>
            <a:r>
              <a:rPr lang="en-US" sz="3200" b="1" spc="-75" dirty="0">
                <a:solidFill>
                  <a:srgbClr val="00424F"/>
                </a:solidFill>
                <a:latin typeface="Roboto"/>
                <a:cs typeface="Roboto"/>
              </a:rPr>
              <a:t>Example 2: </a:t>
            </a:r>
          </a:p>
          <a:p>
            <a:pPr marL="12700" marR="5080">
              <a:lnSpc>
                <a:spcPct val="100000"/>
              </a:lnSpc>
              <a:spcBef>
                <a:spcPts val="114"/>
              </a:spcBef>
            </a:pPr>
            <a:endParaRPr lang="en-US" sz="3200" b="1" spc="-75" dirty="0">
              <a:solidFill>
                <a:srgbClr val="00424F"/>
              </a:solidFill>
              <a:latin typeface="Roboto"/>
              <a:cs typeface="Roboto"/>
            </a:endParaRPr>
          </a:p>
          <a:p>
            <a:pPr marL="12700" marR="5080">
              <a:lnSpc>
                <a:spcPct val="100000"/>
              </a:lnSpc>
              <a:spcBef>
                <a:spcPts val="114"/>
              </a:spcBef>
            </a:pPr>
            <a:r>
              <a:rPr lang="en-US" sz="3200" b="1" spc="-75" dirty="0">
                <a:solidFill>
                  <a:srgbClr val="00424F"/>
                </a:solidFill>
                <a:latin typeface="Roboto"/>
                <a:cs typeface="Roboto"/>
              </a:rPr>
              <a:t>Request: </a:t>
            </a:r>
            <a:r>
              <a:rPr lang="en-US" sz="3200" spc="-75" dirty="0">
                <a:solidFill>
                  <a:srgbClr val="00424F"/>
                </a:solidFill>
                <a:latin typeface="Roboto"/>
                <a:cs typeface="Roboto"/>
              </a:rPr>
              <a:t>For a financial education project for those aged 8 to 15 years to help young people develop a product or project that they can market and generate income from.</a:t>
            </a:r>
          </a:p>
          <a:p>
            <a:pPr marL="12700" marR="5080">
              <a:lnSpc>
                <a:spcPct val="100000"/>
              </a:lnSpc>
              <a:spcBef>
                <a:spcPts val="114"/>
              </a:spcBef>
            </a:pPr>
            <a:endParaRPr lang="en-US" sz="3200" spc="-75" dirty="0">
              <a:solidFill>
                <a:srgbClr val="00424F"/>
              </a:solidFill>
              <a:latin typeface="Roboto"/>
              <a:cs typeface="Roboto"/>
            </a:endParaRPr>
          </a:p>
          <a:p>
            <a:pPr marL="12700" marR="5080">
              <a:lnSpc>
                <a:spcPct val="100000"/>
              </a:lnSpc>
              <a:spcBef>
                <a:spcPts val="114"/>
              </a:spcBef>
            </a:pPr>
            <a:r>
              <a:rPr lang="en-US" sz="3200" b="1" spc="-75" dirty="0">
                <a:solidFill>
                  <a:srgbClr val="00424F"/>
                </a:solidFill>
                <a:latin typeface="Roboto"/>
                <a:cs typeface="Roboto"/>
              </a:rPr>
              <a:t>Feedback:</a:t>
            </a:r>
            <a:r>
              <a:rPr lang="en-US" sz="3200" spc="-75" dirty="0">
                <a:solidFill>
                  <a:srgbClr val="00424F"/>
                </a:solidFill>
                <a:latin typeface="Roboto"/>
                <a:cs typeface="Roboto"/>
              </a:rPr>
              <a:t> Focused on individuals and did not consider addressing the barriers that lock whole communities out of financial wealth and security</a:t>
            </a:r>
          </a:p>
          <a:p>
            <a:pPr marL="12700" marR="5080">
              <a:lnSpc>
                <a:spcPct val="100000"/>
              </a:lnSpc>
              <a:spcBef>
                <a:spcPts val="114"/>
              </a:spcBef>
            </a:pPr>
            <a:endParaRPr lang="en-US" sz="2950" spc="-75" dirty="0">
              <a:solidFill>
                <a:srgbClr val="00424F"/>
              </a:solidFill>
              <a:latin typeface="Roboto"/>
              <a:cs typeface="Roboto"/>
            </a:endParaRPr>
          </a:p>
        </p:txBody>
      </p:sp>
    </p:spTree>
    <p:extLst>
      <p:ext uri="{BB962C8B-B14F-4D97-AF65-F5344CB8AC3E}">
        <p14:creationId xmlns:p14="http://schemas.microsoft.com/office/powerpoint/2010/main" val="3809818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633"/>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5F2F4"/>
          </a:solidFill>
        </p:spPr>
        <p:txBody>
          <a:bodyPr wrap="square" lIns="0" tIns="0" rIns="0" bIns="0" rtlCol="0"/>
          <a:lstStyle/>
          <a:p>
            <a:pPr algn="l" rtl="0"/>
            <a:endParaRPr/>
          </a:p>
        </p:txBody>
      </p:sp>
      <p:sp>
        <p:nvSpPr>
          <p:cNvPr id="25" name="object 25"/>
          <p:cNvSpPr txBox="1">
            <a:spLocks noGrp="1"/>
          </p:cNvSpPr>
          <p:nvPr>
            <p:ph type="title"/>
          </p:nvPr>
        </p:nvSpPr>
        <p:spPr>
          <a:xfrm>
            <a:off x="824969" y="1243983"/>
            <a:ext cx="16265475" cy="1199687"/>
          </a:xfrm>
          <a:prstGeom prst="rect">
            <a:avLst/>
          </a:prstGeom>
        </p:spPr>
        <p:txBody>
          <a:bodyPr vert="horz" wrap="square" lIns="0" tIns="17145" rIns="0" bIns="0" rtlCol="0" anchor="t">
            <a:spAutoFit/>
          </a:bodyPr>
          <a:lstStyle/>
          <a:p>
            <a:pPr marL="12700">
              <a:lnSpc>
                <a:spcPts val="10055"/>
              </a:lnSpc>
              <a:spcBef>
                <a:spcPts val="135"/>
              </a:spcBef>
            </a:pPr>
            <a:r>
              <a:rPr lang="en-US" sz="6600" b="0" dirty="0">
                <a:solidFill>
                  <a:srgbClr val="00424F"/>
                </a:solidFill>
                <a:latin typeface="Roboto Slab"/>
                <a:cs typeface="Roboto Slab"/>
              </a:rPr>
              <a:t>Examples of declined EOI’s from Round 1</a:t>
            </a:r>
            <a:endParaRPr lang="en-US" sz="6600" dirty="0">
              <a:ea typeface="Roboto"/>
            </a:endParaRPr>
          </a:p>
        </p:txBody>
      </p:sp>
      <p:sp>
        <p:nvSpPr>
          <p:cNvPr id="28" name="object 28"/>
          <p:cNvSpPr txBox="1">
            <a:spLocks noGrp="1"/>
          </p:cNvSpPr>
          <p:nvPr>
            <p:ph type="sldNum" sz="quarter" idx="7"/>
          </p:nvPr>
        </p:nvSpPr>
        <p:spPr>
          <a:prstGeom prst="rect">
            <a:avLst/>
          </a:prstGeom>
        </p:spPr>
        <p:txBody>
          <a:bodyPr vert="horz" wrap="square" lIns="0" tIns="0" rIns="0" bIns="0" rtlCol="0">
            <a:spAutoFit/>
          </a:bodyPr>
          <a:lstStyle/>
          <a:p>
            <a:pPr marL="55244">
              <a:lnSpc>
                <a:spcPts val="2325"/>
              </a:lnSpc>
            </a:pPr>
            <a:fld id="{81D60167-4931-47E6-BA6A-407CBD079E47}" type="slidenum">
              <a:rPr spc="-25" dirty="0"/>
              <a:t>19</a:t>
            </a:fld>
            <a:endParaRPr spc="-25"/>
          </a:p>
        </p:txBody>
      </p:sp>
      <p:pic>
        <p:nvPicPr>
          <p:cNvPr id="29" name="Picture 28" descr="Shape, icon&#10;&#10;Description automatically generated">
            <a:extLst>
              <a:ext uri="{FF2B5EF4-FFF2-40B4-BE49-F238E27FC236}">
                <a16:creationId xmlns:a16="http://schemas.microsoft.com/office/drawing/2014/main" id="{D500E3D0-03A3-3B3E-849A-ED858730E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2875" y="720108"/>
            <a:ext cx="523875" cy="523875"/>
          </a:xfrm>
          <a:prstGeom prst="rect">
            <a:avLst/>
          </a:prstGeom>
        </p:spPr>
      </p:pic>
      <p:sp>
        <p:nvSpPr>
          <p:cNvPr id="3" name="object 4">
            <a:extLst>
              <a:ext uri="{FF2B5EF4-FFF2-40B4-BE49-F238E27FC236}">
                <a16:creationId xmlns:a16="http://schemas.microsoft.com/office/drawing/2014/main" id="{E9DF305C-C9A4-10F3-BC8E-37768EB381C1}"/>
              </a:ext>
            </a:extLst>
          </p:cNvPr>
          <p:cNvSpPr txBox="1"/>
          <p:nvPr/>
        </p:nvSpPr>
        <p:spPr>
          <a:xfrm>
            <a:off x="824968" y="3613220"/>
            <a:ext cx="8936869" cy="6973062"/>
          </a:xfrm>
          <a:prstGeom prst="rect">
            <a:avLst/>
          </a:prstGeom>
        </p:spPr>
        <p:txBody>
          <a:bodyPr vert="horz" wrap="square" lIns="0" tIns="14604" rIns="0" bIns="0" rtlCol="0">
            <a:spAutoFit/>
          </a:bodyPr>
          <a:lstStyle/>
          <a:p>
            <a:pPr marL="12700" marR="5080">
              <a:lnSpc>
                <a:spcPct val="100000"/>
              </a:lnSpc>
              <a:spcBef>
                <a:spcPts val="114"/>
              </a:spcBef>
            </a:pPr>
            <a:r>
              <a:rPr lang="en-US" sz="3200" b="1" spc="-75" dirty="0">
                <a:solidFill>
                  <a:srgbClr val="00424F"/>
                </a:solidFill>
                <a:latin typeface="Roboto"/>
                <a:cs typeface="Roboto"/>
              </a:rPr>
              <a:t>Example 3: </a:t>
            </a:r>
          </a:p>
          <a:p>
            <a:pPr marL="12700" marR="5080">
              <a:lnSpc>
                <a:spcPct val="100000"/>
              </a:lnSpc>
              <a:spcBef>
                <a:spcPts val="114"/>
              </a:spcBef>
            </a:pPr>
            <a:endParaRPr lang="en-US" sz="3200" b="1" spc="-75" dirty="0">
              <a:solidFill>
                <a:srgbClr val="00424F"/>
              </a:solidFill>
              <a:latin typeface="Roboto"/>
              <a:cs typeface="Roboto"/>
            </a:endParaRPr>
          </a:p>
          <a:p>
            <a:pPr marL="12700" marR="5080">
              <a:lnSpc>
                <a:spcPct val="100000"/>
              </a:lnSpc>
              <a:spcBef>
                <a:spcPts val="114"/>
              </a:spcBef>
            </a:pPr>
            <a:r>
              <a:rPr lang="en-US" sz="3200" b="1" spc="-75" dirty="0">
                <a:solidFill>
                  <a:srgbClr val="00424F"/>
                </a:solidFill>
                <a:latin typeface="Roboto"/>
                <a:cs typeface="Roboto"/>
              </a:rPr>
              <a:t>Request:</a:t>
            </a:r>
            <a:r>
              <a:rPr lang="en-US" sz="3200" spc="-75" dirty="0">
                <a:solidFill>
                  <a:srgbClr val="00424F"/>
                </a:solidFill>
                <a:latin typeface="Roboto"/>
                <a:cs typeface="Roboto"/>
              </a:rPr>
              <a:t> For funding to develop capacity to continue delivering leadership development training and </a:t>
            </a:r>
            <a:r>
              <a:rPr lang="en-US" sz="3200" spc="-75" dirty="0" err="1">
                <a:solidFill>
                  <a:srgbClr val="00424F"/>
                </a:solidFill>
                <a:latin typeface="Roboto"/>
                <a:cs typeface="Roboto"/>
              </a:rPr>
              <a:t>programmes</a:t>
            </a:r>
            <a:r>
              <a:rPr lang="en-US" sz="3200" spc="-75" dirty="0">
                <a:solidFill>
                  <a:srgbClr val="00424F"/>
                </a:solidFill>
                <a:latin typeface="Roboto"/>
                <a:cs typeface="Roboto"/>
              </a:rPr>
              <a:t> for Black and </a:t>
            </a:r>
            <a:r>
              <a:rPr lang="en-US" sz="3200" spc="-75" dirty="0" err="1">
                <a:solidFill>
                  <a:srgbClr val="00424F"/>
                </a:solidFill>
                <a:latin typeface="Roboto"/>
                <a:cs typeface="Roboto"/>
              </a:rPr>
              <a:t>minoritised</a:t>
            </a:r>
            <a:r>
              <a:rPr lang="en-US" sz="3200" spc="-75" dirty="0">
                <a:solidFill>
                  <a:srgbClr val="00424F"/>
                </a:solidFill>
                <a:latin typeface="Roboto"/>
                <a:cs typeface="Roboto"/>
              </a:rPr>
              <a:t> staff.</a:t>
            </a:r>
          </a:p>
          <a:p>
            <a:pPr marL="12700" marR="5080">
              <a:lnSpc>
                <a:spcPct val="100000"/>
              </a:lnSpc>
              <a:spcBef>
                <a:spcPts val="114"/>
              </a:spcBef>
            </a:pPr>
            <a:endParaRPr lang="en-US" sz="3200" spc="-75" dirty="0">
              <a:solidFill>
                <a:srgbClr val="00424F"/>
              </a:solidFill>
              <a:latin typeface="Roboto"/>
              <a:cs typeface="Roboto"/>
            </a:endParaRPr>
          </a:p>
          <a:p>
            <a:pPr marL="12700" marR="5080">
              <a:lnSpc>
                <a:spcPct val="100000"/>
              </a:lnSpc>
              <a:spcBef>
                <a:spcPts val="114"/>
              </a:spcBef>
            </a:pPr>
            <a:r>
              <a:rPr lang="en-US" sz="3200" b="1" spc="-75" dirty="0">
                <a:solidFill>
                  <a:srgbClr val="00424F"/>
                </a:solidFill>
                <a:latin typeface="Roboto"/>
                <a:cs typeface="Roboto"/>
              </a:rPr>
              <a:t>Feedback: </a:t>
            </a:r>
            <a:r>
              <a:rPr lang="en-US" sz="3200" spc="-75" dirty="0">
                <a:solidFill>
                  <a:srgbClr val="00424F"/>
                </a:solidFill>
                <a:latin typeface="Roboto"/>
                <a:cs typeface="Roboto"/>
              </a:rPr>
              <a:t> The focus on leadership and development training of black and </a:t>
            </a:r>
            <a:r>
              <a:rPr lang="en-US" sz="3200" spc="-75" dirty="0" err="1">
                <a:solidFill>
                  <a:srgbClr val="00424F"/>
                </a:solidFill>
                <a:latin typeface="Roboto"/>
                <a:cs typeface="Roboto"/>
              </a:rPr>
              <a:t>minoritised</a:t>
            </a:r>
            <a:r>
              <a:rPr lang="en-US" sz="3200" spc="-75" dirty="0">
                <a:solidFill>
                  <a:srgbClr val="00424F"/>
                </a:solidFill>
                <a:latin typeface="Roboto"/>
                <a:cs typeface="Roboto"/>
              </a:rPr>
              <a:t> staff in </a:t>
            </a:r>
            <a:r>
              <a:rPr lang="en-US" sz="3200" spc="-75" dirty="0" err="1">
                <a:solidFill>
                  <a:srgbClr val="00424F"/>
                </a:solidFill>
                <a:latin typeface="Roboto"/>
                <a:cs typeface="Roboto"/>
              </a:rPr>
              <a:t>organisations</a:t>
            </a:r>
            <a:r>
              <a:rPr lang="en-US" sz="3200" spc="-75" dirty="0">
                <a:solidFill>
                  <a:srgbClr val="00424F"/>
                </a:solidFill>
                <a:latin typeface="Roboto"/>
                <a:cs typeface="Roboto"/>
              </a:rPr>
              <a:t> and also the provision of EDI training to other </a:t>
            </a:r>
            <a:r>
              <a:rPr lang="en-US" sz="3200" spc="-75" dirty="0" err="1">
                <a:solidFill>
                  <a:srgbClr val="00424F"/>
                </a:solidFill>
                <a:latin typeface="Roboto"/>
                <a:cs typeface="Roboto"/>
              </a:rPr>
              <a:t>organisations</a:t>
            </a:r>
            <a:r>
              <a:rPr lang="en-US" sz="3200" spc="-75" dirty="0">
                <a:solidFill>
                  <a:srgbClr val="00424F"/>
                </a:solidFill>
                <a:latin typeface="Roboto"/>
                <a:cs typeface="Roboto"/>
              </a:rPr>
              <a:t> wasn't a fit with the </a:t>
            </a:r>
            <a:r>
              <a:rPr lang="en-US" sz="3200" spc="-75" dirty="0" err="1">
                <a:solidFill>
                  <a:srgbClr val="00424F"/>
                </a:solidFill>
                <a:latin typeface="Roboto"/>
                <a:cs typeface="Roboto"/>
              </a:rPr>
              <a:t>programme</a:t>
            </a:r>
            <a:r>
              <a:rPr lang="en-US" sz="3200" spc="-75" dirty="0">
                <a:solidFill>
                  <a:srgbClr val="00424F"/>
                </a:solidFill>
                <a:latin typeface="Roboto"/>
                <a:cs typeface="Roboto"/>
              </a:rPr>
              <a:t>. The link to the proposed activities and increasing economic empowerment in London's black and </a:t>
            </a:r>
            <a:r>
              <a:rPr lang="en-US" sz="3200" spc="-75" dirty="0" err="1">
                <a:solidFill>
                  <a:srgbClr val="00424F"/>
                </a:solidFill>
                <a:latin typeface="Roboto"/>
                <a:cs typeface="Roboto"/>
              </a:rPr>
              <a:t>minoritised</a:t>
            </a:r>
            <a:r>
              <a:rPr lang="en-US" sz="3200" spc="-75" dirty="0">
                <a:solidFill>
                  <a:srgbClr val="00424F"/>
                </a:solidFill>
                <a:latin typeface="Roboto"/>
                <a:cs typeface="Roboto"/>
              </a:rPr>
              <a:t> communities was unclear.</a:t>
            </a:r>
          </a:p>
          <a:p>
            <a:pPr marL="12700" marR="5080">
              <a:lnSpc>
                <a:spcPct val="100000"/>
              </a:lnSpc>
              <a:spcBef>
                <a:spcPts val="114"/>
              </a:spcBef>
            </a:pPr>
            <a:endParaRPr lang="en-US" sz="3200" b="1" spc="-75" dirty="0">
              <a:solidFill>
                <a:srgbClr val="00424F"/>
              </a:solidFill>
              <a:latin typeface="Roboto"/>
              <a:cs typeface="Roboto"/>
            </a:endParaRPr>
          </a:p>
        </p:txBody>
      </p:sp>
      <p:sp>
        <p:nvSpPr>
          <p:cNvPr id="4" name="object 4">
            <a:extLst>
              <a:ext uri="{FF2B5EF4-FFF2-40B4-BE49-F238E27FC236}">
                <a16:creationId xmlns:a16="http://schemas.microsoft.com/office/drawing/2014/main" id="{FB4A0C13-A8E5-195E-7A81-6BFEBAAC2B72}"/>
              </a:ext>
            </a:extLst>
          </p:cNvPr>
          <p:cNvSpPr txBox="1"/>
          <p:nvPr/>
        </p:nvSpPr>
        <p:spPr>
          <a:xfrm>
            <a:off x="11427675" y="3528264"/>
            <a:ext cx="7315200" cy="5482910"/>
          </a:xfrm>
          <a:prstGeom prst="rect">
            <a:avLst/>
          </a:prstGeom>
        </p:spPr>
        <p:txBody>
          <a:bodyPr vert="horz" wrap="square" lIns="0" tIns="14604" rIns="0" bIns="0" rtlCol="0">
            <a:spAutoFit/>
          </a:bodyPr>
          <a:lstStyle/>
          <a:p>
            <a:pPr marL="12700" marR="5080">
              <a:lnSpc>
                <a:spcPct val="100000"/>
              </a:lnSpc>
              <a:spcBef>
                <a:spcPts val="114"/>
              </a:spcBef>
            </a:pPr>
            <a:r>
              <a:rPr lang="en-US" sz="3200" b="1" spc="-75" dirty="0">
                <a:solidFill>
                  <a:srgbClr val="00424F"/>
                </a:solidFill>
                <a:latin typeface="Roboto"/>
                <a:cs typeface="Roboto"/>
              </a:rPr>
              <a:t>Example 4: </a:t>
            </a:r>
          </a:p>
          <a:p>
            <a:pPr marL="12700" marR="5080">
              <a:lnSpc>
                <a:spcPct val="100000"/>
              </a:lnSpc>
              <a:spcBef>
                <a:spcPts val="114"/>
              </a:spcBef>
            </a:pPr>
            <a:endParaRPr lang="en-US" sz="3200" b="1" spc="-75" dirty="0">
              <a:solidFill>
                <a:srgbClr val="00424F"/>
              </a:solidFill>
              <a:latin typeface="Roboto"/>
              <a:cs typeface="Roboto"/>
            </a:endParaRPr>
          </a:p>
          <a:p>
            <a:pPr marL="12700" marR="5080">
              <a:lnSpc>
                <a:spcPct val="100000"/>
              </a:lnSpc>
              <a:spcBef>
                <a:spcPts val="114"/>
              </a:spcBef>
            </a:pPr>
            <a:r>
              <a:rPr lang="en-US" sz="3200" b="1" spc="-75" dirty="0">
                <a:solidFill>
                  <a:srgbClr val="00424F"/>
                </a:solidFill>
                <a:latin typeface="Roboto"/>
                <a:cs typeface="Roboto"/>
              </a:rPr>
              <a:t>Request:</a:t>
            </a:r>
            <a:r>
              <a:rPr lang="en-US" sz="3200" spc="-75" dirty="0">
                <a:solidFill>
                  <a:srgbClr val="00424F"/>
                </a:solidFill>
                <a:latin typeface="Roboto"/>
                <a:cs typeface="Roboto"/>
              </a:rPr>
              <a:t> For a development grant to support a consortium of 4 BME groups who work across older people, families, youth, disability, education, physical and mental health, gender.</a:t>
            </a:r>
          </a:p>
          <a:p>
            <a:pPr marL="12700" marR="5080">
              <a:lnSpc>
                <a:spcPct val="100000"/>
              </a:lnSpc>
              <a:spcBef>
                <a:spcPts val="114"/>
              </a:spcBef>
            </a:pPr>
            <a:endParaRPr lang="en-US" sz="3200" spc="-75" dirty="0">
              <a:solidFill>
                <a:srgbClr val="00424F"/>
              </a:solidFill>
              <a:latin typeface="Roboto"/>
              <a:cs typeface="Roboto"/>
            </a:endParaRPr>
          </a:p>
          <a:p>
            <a:pPr marL="12700" marR="5080">
              <a:lnSpc>
                <a:spcPct val="100000"/>
              </a:lnSpc>
              <a:spcBef>
                <a:spcPts val="114"/>
              </a:spcBef>
            </a:pPr>
            <a:r>
              <a:rPr lang="en-US" sz="3200" b="1" spc="-75" dirty="0">
                <a:solidFill>
                  <a:srgbClr val="00424F"/>
                </a:solidFill>
                <a:latin typeface="Roboto"/>
                <a:cs typeface="Roboto"/>
              </a:rPr>
              <a:t>Feedback</a:t>
            </a:r>
            <a:r>
              <a:rPr lang="en-US" sz="3200" b="1" spc="-75">
                <a:solidFill>
                  <a:srgbClr val="00424F"/>
                </a:solidFill>
                <a:latin typeface="Roboto"/>
                <a:cs typeface="Roboto"/>
              </a:rPr>
              <a:t>:</a:t>
            </a:r>
            <a:r>
              <a:rPr lang="en-US" sz="3200" spc="-75">
                <a:solidFill>
                  <a:srgbClr val="00424F"/>
                </a:solidFill>
                <a:latin typeface="Roboto"/>
                <a:cs typeface="Roboto"/>
              </a:rPr>
              <a:t> Whilst </a:t>
            </a:r>
            <a:r>
              <a:rPr lang="en-US" sz="3200" spc="-75" dirty="0">
                <a:solidFill>
                  <a:srgbClr val="00424F"/>
                </a:solidFill>
                <a:latin typeface="Roboto"/>
                <a:cs typeface="Roboto"/>
              </a:rPr>
              <a:t>working in partnership </a:t>
            </a:r>
            <a:r>
              <a:rPr lang="en-US" sz="3200" spc="-75">
                <a:solidFill>
                  <a:srgbClr val="00424F"/>
                </a:solidFill>
                <a:latin typeface="Roboto"/>
                <a:cs typeface="Roboto"/>
              </a:rPr>
              <a:t>is good,  </a:t>
            </a:r>
            <a:r>
              <a:rPr lang="en-US" sz="3200" spc="-75" dirty="0">
                <a:solidFill>
                  <a:srgbClr val="00424F"/>
                </a:solidFill>
                <a:latin typeface="Roboto"/>
                <a:cs typeface="Roboto"/>
              </a:rPr>
              <a:t>the activities proposed were unclear.</a:t>
            </a:r>
            <a:endParaRPr lang="en-US" sz="2950" spc="-75" dirty="0">
              <a:solidFill>
                <a:srgbClr val="00424F"/>
              </a:solidFill>
              <a:latin typeface="Roboto"/>
              <a:cs typeface="Roboto"/>
            </a:endParaRPr>
          </a:p>
        </p:txBody>
      </p:sp>
    </p:spTree>
    <p:extLst>
      <p:ext uri="{BB962C8B-B14F-4D97-AF65-F5344CB8AC3E}">
        <p14:creationId xmlns:p14="http://schemas.microsoft.com/office/powerpoint/2010/main" val="923528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823B4D-5B1A-6FCB-7B14-53B17C0CB73E}"/>
              </a:ext>
            </a:extLst>
          </p:cNvPr>
          <p:cNvPicPr>
            <a:picLocks noChangeAspect="1"/>
          </p:cNvPicPr>
          <p:nvPr/>
        </p:nvPicPr>
        <p:blipFill rotWithShape="1">
          <a:blip r:embed="rId3">
            <a:extLst>
              <a:ext uri="{28A0092B-C50C-407E-A947-70E740481C1C}">
                <a14:useLocalDpi xmlns:a14="http://schemas.microsoft.com/office/drawing/2010/main" val="0"/>
              </a:ext>
            </a:extLst>
          </a:blip>
          <a:srcRect r="20081" b="10339"/>
          <a:stretch/>
        </p:blipFill>
        <p:spPr>
          <a:xfrm>
            <a:off x="6819813" y="1113555"/>
            <a:ext cx="13632052" cy="10195796"/>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C97358F8-B23D-7B64-D868-812F155FF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82" y="-211636"/>
            <a:ext cx="20494347" cy="11528068"/>
          </a:xfrm>
          <a:prstGeom prst="rect">
            <a:avLst/>
          </a:prstGeom>
        </p:spPr>
      </p:pic>
      <p:sp>
        <p:nvSpPr>
          <p:cNvPr id="3" name="object 3"/>
          <p:cNvSpPr txBox="1">
            <a:spLocks noGrp="1"/>
          </p:cNvSpPr>
          <p:nvPr>
            <p:ph type="title"/>
          </p:nvPr>
        </p:nvSpPr>
        <p:spPr>
          <a:xfrm>
            <a:off x="361006" y="808793"/>
            <a:ext cx="8050369" cy="4743606"/>
          </a:xfrm>
          <a:prstGeom prst="rect">
            <a:avLst/>
          </a:prstGeom>
        </p:spPr>
        <p:txBody>
          <a:bodyPr vert="horz" wrap="square" lIns="0" tIns="11430" rIns="0" bIns="0" rtlCol="0">
            <a:spAutoFit/>
          </a:bodyPr>
          <a:lstStyle/>
          <a:p>
            <a:pPr marL="12700">
              <a:lnSpc>
                <a:spcPts val="12290"/>
              </a:lnSpc>
              <a:spcBef>
                <a:spcPts val="90"/>
              </a:spcBef>
            </a:pPr>
            <a:r>
              <a:rPr lang="en-GB" b="0" spc="-330" dirty="0">
                <a:latin typeface="Roboto Slab"/>
                <a:cs typeface="Roboto Slab"/>
              </a:rPr>
              <a:t>AGENDA</a:t>
            </a:r>
            <a:endParaRPr b="0" spc="-110" dirty="0">
              <a:latin typeface="Roboto Slab"/>
              <a:cs typeface="Roboto Slab"/>
            </a:endParaRPr>
          </a:p>
          <a:p>
            <a:pPr marL="12700">
              <a:lnSpc>
                <a:spcPts val="12290"/>
              </a:lnSpc>
            </a:pPr>
            <a:br>
              <a:rPr lang="en-GB" spc="-590" dirty="0"/>
            </a:br>
            <a:endParaRPr spc="-385" dirty="0"/>
          </a:p>
        </p:txBody>
      </p:sp>
      <p:pic>
        <p:nvPicPr>
          <p:cNvPr id="9" name="Picture 8" descr="Text&#10;&#10;Description automatically generated">
            <a:extLst>
              <a:ext uri="{FF2B5EF4-FFF2-40B4-BE49-F238E27FC236}">
                <a16:creationId xmlns:a16="http://schemas.microsoft.com/office/drawing/2014/main" id="{35B445F6-4EF9-2A99-6703-1589FAD104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666" y="9577612"/>
            <a:ext cx="3449015" cy="970035"/>
          </a:xfrm>
          <a:prstGeom prst="rect">
            <a:avLst/>
          </a:prstGeom>
        </p:spPr>
      </p:pic>
      <p:sp>
        <p:nvSpPr>
          <p:cNvPr id="2" name="TextBox 1">
            <a:extLst>
              <a:ext uri="{FF2B5EF4-FFF2-40B4-BE49-F238E27FC236}">
                <a16:creationId xmlns:a16="http://schemas.microsoft.com/office/drawing/2014/main" id="{22D97BE6-B62D-E053-8B6C-22C09D815636}"/>
              </a:ext>
            </a:extLst>
          </p:cNvPr>
          <p:cNvSpPr txBox="1"/>
          <p:nvPr/>
        </p:nvSpPr>
        <p:spPr>
          <a:xfrm>
            <a:off x="361006" y="2676665"/>
            <a:ext cx="7851350" cy="4524315"/>
          </a:xfrm>
          <a:prstGeom prst="rect">
            <a:avLst/>
          </a:prstGeom>
          <a:noFill/>
        </p:spPr>
        <p:txBody>
          <a:bodyPr wrap="square" lIns="91440" tIns="45720" rIns="91440" bIns="45720" rtlCol="0" anchor="t">
            <a:spAutoFit/>
          </a:bodyPr>
          <a:lstStyle/>
          <a:p>
            <a:pPr marL="742950" indent="-742950">
              <a:buFont typeface="+mj-lt"/>
              <a:buAutoNum type="arabicPeriod"/>
            </a:pPr>
            <a:r>
              <a:rPr lang="en-US" sz="3600" dirty="0">
                <a:solidFill>
                  <a:schemeClr val="bg1"/>
                </a:solidFill>
                <a:latin typeface="Roboto"/>
                <a:ea typeface="Roboto"/>
                <a:cs typeface="Roboto"/>
              </a:rPr>
              <a:t>About Trust for London</a:t>
            </a:r>
            <a:endParaRPr lang="en-US" dirty="0"/>
          </a:p>
          <a:p>
            <a:pPr marL="742950" indent="-742950">
              <a:buFont typeface="+mj-lt"/>
              <a:buAutoNum type="arabicPeriod"/>
            </a:pPr>
            <a:r>
              <a:rPr lang="en-US" sz="3600" dirty="0">
                <a:solidFill>
                  <a:schemeClr val="bg1"/>
                </a:solidFill>
                <a:latin typeface="Roboto"/>
                <a:ea typeface="Roboto"/>
                <a:cs typeface="Roboto"/>
              </a:rPr>
              <a:t>Racial and Economic Justice</a:t>
            </a:r>
          </a:p>
          <a:p>
            <a:pPr marL="742950" indent="-742950">
              <a:buFont typeface="+mj-lt"/>
              <a:buAutoNum type="arabicPeriod"/>
            </a:pPr>
            <a:r>
              <a:rPr lang="en-US" sz="3600" dirty="0">
                <a:solidFill>
                  <a:schemeClr val="bg1"/>
                </a:solidFill>
                <a:latin typeface="Roboto"/>
                <a:ea typeface="Roboto"/>
                <a:cs typeface="Roboto"/>
              </a:rPr>
              <a:t>Racial Justice Fund </a:t>
            </a:r>
          </a:p>
          <a:p>
            <a:pPr marL="742950" indent="-742950">
              <a:buFont typeface="+mj-lt"/>
              <a:buAutoNum type="arabicPeriod"/>
            </a:pPr>
            <a:r>
              <a:rPr lang="en-US" sz="3600" dirty="0">
                <a:solidFill>
                  <a:schemeClr val="bg1"/>
                </a:solidFill>
                <a:latin typeface="Roboto"/>
                <a:ea typeface="Roboto"/>
                <a:cs typeface="Roboto"/>
              </a:rPr>
              <a:t>Aims and Objectives</a:t>
            </a:r>
          </a:p>
          <a:p>
            <a:pPr marL="742950" indent="-742950">
              <a:buFont typeface="+mj-lt"/>
              <a:buAutoNum type="arabicPeriod"/>
            </a:pPr>
            <a:r>
              <a:rPr lang="en-US" sz="3600" dirty="0">
                <a:solidFill>
                  <a:schemeClr val="bg1"/>
                </a:solidFill>
                <a:latin typeface="Roboto"/>
                <a:ea typeface="Roboto"/>
                <a:cs typeface="Roboto"/>
              </a:rPr>
              <a:t>Eligibility</a:t>
            </a:r>
          </a:p>
          <a:p>
            <a:pPr marL="742950" indent="-742950">
              <a:buFont typeface="+mj-lt"/>
              <a:buAutoNum type="arabicPeriod"/>
            </a:pPr>
            <a:r>
              <a:rPr lang="en-US" sz="3600" dirty="0">
                <a:solidFill>
                  <a:schemeClr val="bg1"/>
                </a:solidFill>
                <a:latin typeface="Roboto"/>
                <a:ea typeface="Roboto"/>
                <a:cs typeface="Roboto"/>
              </a:rPr>
              <a:t>Funded partners round one</a:t>
            </a:r>
          </a:p>
          <a:p>
            <a:pPr marL="742950" indent="-742950">
              <a:buFont typeface="+mj-lt"/>
              <a:buAutoNum type="arabicPeriod"/>
            </a:pPr>
            <a:r>
              <a:rPr lang="en-US" sz="3600" dirty="0">
                <a:solidFill>
                  <a:schemeClr val="bg1"/>
                </a:solidFill>
                <a:latin typeface="Roboto"/>
                <a:ea typeface="Roboto"/>
                <a:cs typeface="Roboto"/>
              </a:rPr>
              <a:t>Timetable</a:t>
            </a:r>
          </a:p>
          <a:p>
            <a:pPr marL="742950" indent="-742950">
              <a:buFont typeface="+mj-lt"/>
              <a:buAutoNum type="arabicPeriod"/>
            </a:pPr>
            <a:r>
              <a:rPr lang="en-US" sz="3600" dirty="0">
                <a:solidFill>
                  <a:schemeClr val="bg1"/>
                </a:solidFill>
                <a:latin typeface="Roboto"/>
                <a:ea typeface="Roboto"/>
                <a:cs typeface="Roboto"/>
              </a:rPr>
              <a:t>Q&amp;A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633"/>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5F2F4"/>
          </a:solidFill>
        </p:spPr>
        <p:txBody>
          <a:bodyPr wrap="square" lIns="0" tIns="0" rIns="0" bIns="0" rtlCol="0"/>
          <a:lstStyle/>
          <a:p>
            <a:pPr algn="l" rtl="0"/>
            <a:endParaRPr/>
          </a:p>
        </p:txBody>
      </p:sp>
      <p:sp>
        <p:nvSpPr>
          <p:cNvPr id="25" name="object 25"/>
          <p:cNvSpPr txBox="1">
            <a:spLocks noGrp="1"/>
          </p:cNvSpPr>
          <p:nvPr>
            <p:ph type="title"/>
          </p:nvPr>
        </p:nvSpPr>
        <p:spPr>
          <a:xfrm>
            <a:off x="824969" y="1243983"/>
            <a:ext cx="16265475" cy="1199687"/>
          </a:xfrm>
          <a:prstGeom prst="rect">
            <a:avLst/>
          </a:prstGeom>
        </p:spPr>
        <p:txBody>
          <a:bodyPr vert="horz" wrap="square" lIns="0" tIns="17145" rIns="0" bIns="0" rtlCol="0" anchor="t">
            <a:spAutoFit/>
          </a:bodyPr>
          <a:lstStyle/>
          <a:p>
            <a:pPr marL="12700">
              <a:lnSpc>
                <a:spcPts val="10055"/>
              </a:lnSpc>
              <a:spcBef>
                <a:spcPts val="135"/>
              </a:spcBef>
            </a:pPr>
            <a:r>
              <a:rPr lang="en-US" sz="6600" b="0" dirty="0">
                <a:solidFill>
                  <a:srgbClr val="00424F"/>
                </a:solidFill>
                <a:latin typeface="Roboto Slab"/>
                <a:cs typeface="Roboto Slab"/>
              </a:rPr>
              <a:t>Grants</a:t>
            </a:r>
            <a:endParaRPr lang="en-US" sz="6600" dirty="0">
              <a:ea typeface="Roboto"/>
            </a:endParaRPr>
          </a:p>
        </p:txBody>
      </p:sp>
      <p:sp>
        <p:nvSpPr>
          <p:cNvPr id="28" name="object 28"/>
          <p:cNvSpPr txBox="1">
            <a:spLocks noGrp="1"/>
          </p:cNvSpPr>
          <p:nvPr>
            <p:ph type="sldNum" sz="quarter" idx="7"/>
          </p:nvPr>
        </p:nvSpPr>
        <p:spPr>
          <a:prstGeom prst="rect">
            <a:avLst/>
          </a:prstGeom>
        </p:spPr>
        <p:txBody>
          <a:bodyPr vert="horz" wrap="square" lIns="0" tIns="0" rIns="0" bIns="0" rtlCol="0">
            <a:spAutoFit/>
          </a:bodyPr>
          <a:lstStyle/>
          <a:p>
            <a:pPr marL="55244">
              <a:lnSpc>
                <a:spcPts val="2325"/>
              </a:lnSpc>
            </a:pPr>
            <a:fld id="{81D60167-4931-47E6-BA6A-407CBD079E47}" type="slidenum">
              <a:rPr spc="-25" dirty="0"/>
              <a:t>20</a:t>
            </a:fld>
            <a:endParaRPr spc="-25"/>
          </a:p>
        </p:txBody>
      </p:sp>
      <p:pic>
        <p:nvPicPr>
          <p:cNvPr id="29" name="Picture 28" descr="Shape, icon&#10;&#10;Description automatically generated">
            <a:extLst>
              <a:ext uri="{FF2B5EF4-FFF2-40B4-BE49-F238E27FC236}">
                <a16:creationId xmlns:a16="http://schemas.microsoft.com/office/drawing/2014/main" id="{D500E3D0-03A3-3B3E-849A-ED858730E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2875" y="720108"/>
            <a:ext cx="523875" cy="523875"/>
          </a:xfrm>
          <a:prstGeom prst="rect">
            <a:avLst/>
          </a:prstGeom>
        </p:spPr>
      </p:pic>
      <p:sp>
        <p:nvSpPr>
          <p:cNvPr id="3" name="object 4">
            <a:extLst>
              <a:ext uri="{FF2B5EF4-FFF2-40B4-BE49-F238E27FC236}">
                <a16:creationId xmlns:a16="http://schemas.microsoft.com/office/drawing/2014/main" id="{E9DF305C-C9A4-10F3-BC8E-37768EB381C1}"/>
              </a:ext>
            </a:extLst>
          </p:cNvPr>
          <p:cNvSpPr txBox="1"/>
          <p:nvPr/>
        </p:nvSpPr>
        <p:spPr>
          <a:xfrm>
            <a:off x="824969" y="2913989"/>
            <a:ext cx="8936869" cy="6467795"/>
          </a:xfrm>
          <a:prstGeom prst="rect">
            <a:avLst/>
          </a:prstGeom>
        </p:spPr>
        <p:txBody>
          <a:bodyPr vert="horz" wrap="square" lIns="0" tIns="14604" rIns="0" bIns="0" rtlCol="0">
            <a:spAutoFit/>
          </a:bodyPr>
          <a:lstStyle/>
          <a:p>
            <a:pPr marL="12700" marR="5080">
              <a:lnSpc>
                <a:spcPct val="100000"/>
              </a:lnSpc>
              <a:spcBef>
                <a:spcPts val="114"/>
              </a:spcBef>
            </a:pPr>
            <a:r>
              <a:rPr lang="en-US" sz="3200" b="1" spc="-75" dirty="0">
                <a:solidFill>
                  <a:srgbClr val="00424F"/>
                </a:solidFill>
                <a:latin typeface="Roboto"/>
                <a:cs typeface="Roboto"/>
              </a:rPr>
              <a:t>Use of funds: </a:t>
            </a:r>
            <a:r>
              <a:rPr lang="en-US" sz="3200" spc="-75" dirty="0">
                <a:solidFill>
                  <a:srgbClr val="00424F"/>
                </a:solidFill>
                <a:latin typeface="Roboto"/>
                <a:cs typeface="Roboto"/>
              </a:rPr>
              <a:t>Core or project but will be restricted for the purpose of tackling racial justice and building economic empowerment. </a:t>
            </a:r>
          </a:p>
          <a:p>
            <a:pPr marL="12700" marR="5080">
              <a:lnSpc>
                <a:spcPct val="100000"/>
              </a:lnSpc>
              <a:spcBef>
                <a:spcPts val="114"/>
              </a:spcBef>
            </a:pPr>
            <a:endParaRPr lang="en-US" sz="3200" b="1" spc="-75" dirty="0">
              <a:solidFill>
                <a:srgbClr val="00424F"/>
              </a:solidFill>
              <a:latin typeface="Roboto"/>
              <a:cs typeface="Roboto"/>
            </a:endParaRPr>
          </a:p>
          <a:p>
            <a:pPr marL="12700" marR="5080">
              <a:spcBef>
                <a:spcPts val="114"/>
              </a:spcBef>
            </a:pPr>
            <a:r>
              <a:rPr lang="en-US" sz="3200" b="1" spc="-75" dirty="0">
                <a:solidFill>
                  <a:srgbClr val="00424F"/>
                </a:solidFill>
                <a:latin typeface="Roboto"/>
                <a:cs typeface="Roboto"/>
              </a:rPr>
              <a:t>Level of funding: </a:t>
            </a:r>
            <a:r>
              <a:rPr lang="en-US" sz="3200" spc="-75" dirty="0">
                <a:solidFill>
                  <a:srgbClr val="00424F"/>
                </a:solidFill>
                <a:latin typeface="Roboto"/>
                <a:cs typeface="Roboto"/>
              </a:rPr>
              <a:t>Open to giving grants of up to 5 years. As a guide, in the first round we funded six </a:t>
            </a:r>
            <a:r>
              <a:rPr lang="en-US" sz="3200" spc="-75" dirty="0" err="1">
                <a:solidFill>
                  <a:srgbClr val="00424F"/>
                </a:solidFill>
                <a:latin typeface="Roboto"/>
                <a:cs typeface="Roboto"/>
              </a:rPr>
              <a:t>organisations</a:t>
            </a:r>
            <a:r>
              <a:rPr lang="en-US" sz="3200" spc="-75" dirty="0">
                <a:solidFill>
                  <a:srgbClr val="00424F"/>
                </a:solidFill>
                <a:latin typeface="Roboto"/>
                <a:cs typeface="Roboto"/>
              </a:rPr>
              <a:t> from a period from two to five years, with grants awarded between £50,000 to £248,000. </a:t>
            </a:r>
          </a:p>
          <a:p>
            <a:pPr marL="12700" marR="5080">
              <a:spcBef>
                <a:spcPts val="114"/>
              </a:spcBef>
            </a:pPr>
            <a:endParaRPr lang="en-US" sz="3200" spc="-75" dirty="0">
              <a:solidFill>
                <a:srgbClr val="00424F"/>
              </a:solidFill>
              <a:latin typeface="Roboto"/>
              <a:cs typeface="Roboto"/>
            </a:endParaRPr>
          </a:p>
          <a:p>
            <a:pPr marL="12700" marR="5080">
              <a:spcBef>
                <a:spcPts val="114"/>
              </a:spcBef>
            </a:pPr>
            <a:r>
              <a:rPr lang="en-US" sz="3200" b="1" spc="-75" dirty="0">
                <a:solidFill>
                  <a:srgbClr val="00424F"/>
                </a:solidFill>
                <a:latin typeface="Roboto"/>
                <a:cs typeface="Roboto"/>
              </a:rPr>
              <a:t>Development grants: </a:t>
            </a:r>
            <a:r>
              <a:rPr lang="en-US" sz="3200" spc="-75" dirty="0">
                <a:solidFill>
                  <a:srgbClr val="00424F"/>
                </a:solidFill>
                <a:latin typeface="Roboto"/>
                <a:cs typeface="Roboto"/>
              </a:rPr>
              <a:t>We’re open to giving development grants to support </a:t>
            </a:r>
            <a:r>
              <a:rPr lang="en-US" sz="3200" spc="-75" dirty="0" err="1">
                <a:solidFill>
                  <a:srgbClr val="00424F"/>
                </a:solidFill>
                <a:latin typeface="Roboto"/>
                <a:cs typeface="Roboto"/>
              </a:rPr>
              <a:t>organisations</a:t>
            </a:r>
            <a:r>
              <a:rPr lang="en-US" sz="3200" spc="-75" dirty="0">
                <a:solidFill>
                  <a:srgbClr val="00424F"/>
                </a:solidFill>
                <a:latin typeface="Roboto"/>
                <a:cs typeface="Roboto"/>
              </a:rPr>
              <a:t> or consortiums to work up proposals and test approaches. </a:t>
            </a:r>
          </a:p>
        </p:txBody>
      </p:sp>
      <p:sp>
        <p:nvSpPr>
          <p:cNvPr id="4" name="object 4">
            <a:extLst>
              <a:ext uri="{FF2B5EF4-FFF2-40B4-BE49-F238E27FC236}">
                <a16:creationId xmlns:a16="http://schemas.microsoft.com/office/drawing/2014/main" id="{FB4A0C13-A8E5-195E-7A81-6BFEBAAC2B72}"/>
              </a:ext>
            </a:extLst>
          </p:cNvPr>
          <p:cNvSpPr txBox="1"/>
          <p:nvPr/>
        </p:nvSpPr>
        <p:spPr>
          <a:xfrm>
            <a:off x="11275369" y="2913989"/>
            <a:ext cx="7315200" cy="4939172"/>
          </a:xfrm>
          <a:prstGeom prst="rect">
            <a:avLst/>
          </a:prstGeom>
        </p:spPr>
        <p:txBody>
          <a:bodyPr vert="horz" wrap="square" lIns="0" tIns="14604" rIns="0" bIns="0" rtlCol="0">
            <a:spAutoFit/>
          </a:bodyPr>
          <a:lstStyle/>
          <a:p>
            <a:pPr marL="12700" marR="5080">
              <a:lnSpc>
                <a:spcPct val="100000"/>
              </a:lnSpc>
              <a:spcBef>
                <a:spcPts val="114"/>
              </a:spcBef>
            </a:pPr>
            <a:r>
              <a:rPr lang="en-US" sz="3200" b="1" spc="-75" dirty="0">
                <a:solidFill>
                  <a:srgbClr val="00424F"/>
                </a:solidFill>
                <a:latin typeface="Roboto"/>
                <a:cs typeface="Roboto"/>
              </a:rPr>
              <a:t>Shortlisting criteria: </a:t>
            </a:r>
            <a:r>
              <a:rPr lang="en-US" sz="3200" spc="-75" dirty="0">
                <a:solidFill>
                  <a:srgbClr val="00424F"/>
                </a:solidFill>
                <a:latin typeface="Roboto"/>
                <a:cs typeface="Roboto"/>
              </a:rPr>
              <a:t>Read in full in the funding guidelines. </a:t>
            </a:r>
          </a:p>
          <a:p>
            <a:pPr marL="12700" marR="5080">
              <a:lnSpc>
                <a:spcPct val="100000"/>
              </a:lnSpc>
              <a:spcBef>
                <a:spcPts val="114"/>
              </a:spcBef>
            </a:pPr>
            <a:endParaRPr lang="en-US" sz="3200" spc="-75" dirty="0">
              <a:solidFill>
                <a:srgbClr val="00424F"/>
              </a:solidFill>
              <a:latin typeface="Roboto"/>
              <a:cs typeface="Roboto"/>
            </a:endParaRPr>
          </a:p>
          <a:p>
            <a:pPr marL="12700" marR="5080">
              <a:spcBef>
                <a:spcPts val="114"/>
              </a:spcBef>
            </a:pPr>
            <a:r>
              <a:rPr lang="en-US" sz="3200" b="1" spc="-75" dirty="0">
                <a:solidFill>
                  <a:srgbClr val="00424F"/>
                </a:solidFill>
                <a:latin typeface="Roboto"/>
                <a:cs typeface="Roboto"/>
              </a:rPr>
              <a:t>Decision making: </a:t>
            </a:r>
            <a:r>
              <a:rPr lang="en-US" sz="3200" spc="-75" dirty="0">
                <a:solidFill>
                  <a:srgbClr val="00424F"/>
                </a:solidFill>
                <a:latin typeface="Roboto"/>
                <a:cs typeface="Roboto"/>
              </a:rPr>
              <a:t>The final decision on applications will be made by a group of Trust for London staff and trustees (including co-opted trustees), including people from Black and </a:t>
            </a:r>
            <a:r>
              <a:rPr lang="en-US" sz="3200" spc="-75" dirty="0" err="1">
                <a:solidFill>
                  <a:srgbClr val="00424F"/>
                </a:solidFill>
                <a:latin typeface="Roboto"/>
                <a:cs typeface="Roboto"/>
              </a:rPr>
              <a:t>minoritised</a:t>
            </a:r>
            <a:r>
              <a:rPr lang="en-US" sz="3200" spc="-75" dirty="0">
                <a:solidFill>
                  <a:srgbClr val="00424F"/>
                </a:solidFill>
                <a:latin typeface="Roboto"/>
                <a:cs typeface="Roboto"/>
              </a:rPr>
              <a:t> backgrounds </a:t>
            </a:r>
          </a:p>
          <a:p>
            <a:pPr marL="12700" marR="5080">
              <a:spcBef>
                <a:spcPts val="114"/>
              </a:spcBef>
            </a:pPr>
            <a:endParaRPr lang="en-US" sz="2950" b="1" spc="-75" dirty="0">
              <a:solidFill>
                <a:srgbClr val="00424F"/>
              </a:solidFill>
              <a:latin typeface="Roboto"/>
              <a:cs typeface="Roboto"/>
            </a:endParaRPr>
          </a:p>
        </p:txBody>
      </p:sp>
    </p:spTree>
    <p:extLst>
      <p:ext uri="{BB962C8B-B14F-4D97-AF65-F5344CB8AC3E}">
        <p14:creationId xmlns:p14="http://schemas.microsoft.com/office/powerpoint/2010/main" val="653820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5"/>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5F2F4"/>
          </a:solidFill>
        </p:spPr>
        <p:txBody>
          <a:bodyPr wrap="square" lIns="0" tIns="0" rIns="0" bIns="0" rtlCol="0"/>
          <a:lstStyle/>
          <a:p>
            <a:pPr algn="l" rtl="0"/>
            <a:endParaRPr lang="en-GB"/>
          </a:p>
        </p:txBody>
      </p:sp>
      <p:sp>
        <p:nvSpPr>
          <p:cNvPr id="25" name="object 25"/>
          <p:cNvSpPr txBox="1">
            <a:spLocks noGrp="1"/>
          </p:cNvSpPr>
          <p:nvPr>
            <p:ph type="title"/>
          </p:nvPr>
        </p:nvSpPr>
        <p:spPr>
          <a:xfrm>
            <a:off x="816213" y="2032886"/>
            <a:ext cx="17595355" cy="1244443"/>
          </a:xfrm>
          <a:prstGeom prst="rect">
            <a:avLst/>
          </a:prstGeom>
        </p:spPr>
        <p:txBody>
          <a:bodyPr vert="horz" wrap="square" lIns="0" tIns="17145" rIns="0" bIns="0" rtlCol="0" anchor="t">
            <a:spAutoFit/>
          </a:bodyPr>
          <a:lstStyle/>
          <a:p>
            <a:pPr marL="12700">
              <a:lnSpc>
                <a:spcPts val="10055"/>
              </a:lnSpc>
              <a:spcBef>
                <a:spcPts val="135"/>
              </a:spcBef>
            </a:pPr>
            <a:r>
              <a:rPr lang="en-US" sz="8000" b="0" dirty="0">
                <a:solidFill>
                  <a:srgbClr val="00424F"/>
                </a:solidFill>
                <a:latin typeface="Roboto Slab"/>
                <a:ea typeface="Roboto"/>
                <a:cs typeface="Roboto Slab"/>
              </a:rPr>
              <a:t>What are we trying to achieve?</a:t>
            </a:r>
            <a:endParaRPr lang="en-US" sz="8000" dirty="0">
              <a:ea typeface="Roboto"/>
            </a:endParaRPr>
          </a:p>
        </p:txBody>
      </p:sp>
      <p:sp>
        <p:nvSpPr>
          <p:cNvPr id="28" name="object 28"/>
          <p:cNvSpPr txBox="1">
            <a:spLocks noGrp="1"/>
          </p:cNvSpPr>
          <p:nvPr>
            <p:ph type="sldNum" sz="quarter" idx="7"/>
          </p:nvPr>
        </p:nvSpPr>
        <p:spPr>
          <a:prstGeom prst="rect">
            <a:avLst/>
          </a:prstGeom>
        </p:spPr>
        <p:txBody>
          <a:bodyPr vert="horz" wrap="square" lIns="0" tIns="0" rIns="0" bIns="0" rtlCol="0">
            <a:spAutoFit/>
          </a:bodyPr>
          <a:lstStyle/>
          <a:p>
            <a:pPr marL="55244">
              <a:lnSpc>
                <a:spcPts val="2325"/>
              </a:lnSpc>
            </a:pPr>
            <a:fld id="{81D60167-4931-47E6-BA6A-407CBD079E47}" type="slidenum">
              <a:rPr spc="-25" dirty="0"/>
              <a:t>21</a:t>
            </a:fld>
            <a:endParaRPr spc="-25"/>
          </a:p>
        </p:txBody>
      </p:sp>
      <p:pic>
        <p:nvPicPr>
          <p:cNvPr id="29" name="Picture 28" descr="Shape, icon&#10;&#10;Description automatically generated">
            <a:extLst>
              <a:ext uri="{FF2B5EF4-FFF2-40B4-BE49-F238E27FC236}">
                <a16:creationId xmlns:a16="http://schemas.microsoft.com/office/drawing/2014/main" id="{D500E3D0-03A3-3B3E-849A-ED858730E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2875" y="720108"/>
            <a:ext cx="523875" cy="523875"/>
          </a:xfrm>
          <a:prstGeom prst="rect">
            <a:avLst/>
          </a:prstGeom>
        </p:spPr>
      </p:pic>
      <p:sp>
        <p:nvSpPr>
          <p:cNvPr id="3" name="object 4">
            <a:extLst>
              <a:ext uri="{FF2B5EF4-FFF2-40B4-BE49-F238E27FC236}">
                <a16:creationId xmlns:a16="http://schemas.microsoft.com/office/drawing/2014/main" id="{E9DF305C-C9A4-10F3-BC8E-37768EB381C1}"/>
              </a:ext>
            </a:extLst>
          </p:cNvPr>
          <p:cNvSpPr txBox="1"/>
          <p:nvPr/>
        </p:nvSpPr>
        <p:spPr>
          <a:xfrm>
            <a:off x="824970" y="3697493"/>
            <a:ext cx="16301495" cy="4939172"/>
          </a:xfrm>
          <a:prstGeom prst="rect">
            <a:avLst/>
          </a:prstGeom>
        </p:spPr>
        <p:txBody>
          <a:bodyPr vert="horz" wrap="square" lIns="0" tIns="14604" rIns="0" bIns="0" rtlCol="0">
            <a:spAutoFit/>
          </a:bodyPr>
          <a:lstStyle/>
          <a:p>
            <a:pPr marL="457200" indent="-457200" algn="l" rtl="0" fontAlgn="base">
              <a:buFont typeface="Arial" panose="020B0604020202020204" pitchFamily="34" charset="0"/>
              <a:buChar char="•"/>
            </a:pPr>
            <a:r>
              <a:rPr lang="en-GB" sz="3200" dirty="0">
                <a:solidFill>
                  <a:schemeClr val="accent2"/>
                </a:solidFill>
                <a:latin typeface="Roboto" panose="02000000000000000000" pitchFamily="2" charset="0"/>
                <a:ea typeface="Roboto" panose="02000000000000000000" pitchFamily="2" charset="0"/>
                <a:cs typeface="Roboto" panose="02000000000000000000" pitchFamily="2" charset="0"/>
              </a:rPr>
              <a:t>People from black and </a:t>
            </a:r>
            <a:r>
              <a:rPr lang="en-GB" sz="3200" dirty="0" err="1">
                <a:solidFill>
                  <a:schemeClr val="accent2"/>
                </a:solidFill>
                <a:latin typeface="Roboto" panose="02000000000000000000" pitchFamily="2" charset="0"/>
                <a:ea typeface="Roboto" panose="02000000000000000000" pitchFamily="2" charset="0"/>
                <a:cs typeface="Roboto" panose="02000000000000000000" pitchFamily="2" charset="0"/>
              </a:rPr>
              <a:t>minoritised</a:t>
            </a:r>
            <a:r>
              <a:rPr lang="en-GB" sz="3200" dirty="0">
                <a:solidFill>
                  <a:schemeClr val="accent2"/>
                </a:solidFill>
                <a:latin typeface="Roboto" panose="02000000000000000000" pitchFamily="2" charset="0"/>
                <a:ea typeface="Roboto" panose="02000000000000000000" pitchFamily="2" charset="0"/>
                <a:cs typeface="Roboto" panose="02000000000000000000" pitchFamily="2" charset="0"/>
              </a:rPr>
              <a:t> communities have access to the power and resources needed to create economic wealth</a:t>
            </a:r>
          </a:p>
          <a:p>
            <a:pPr marL="457200" indent="-457200" algn="l" rtl="0" fontAlgn="base">
              <a:buFont typeface="Arial" panose="020B0604020202020204" pitchFamily="34" charset="0"/>
              <a:buChar char="•"/>
            </a:pPr>
            <a:endParaRPr lang="en-GB" sz="3200" dirty="0">
              <a:solidFill>
                <a:schemeClr val="accent2"/>
              </a:solidFill>
              <a:latin typeface="Roboto" panose="02000000000000000000" pitchFamily="2" charset="0"/>
              <a:ea typeface="Roboto" panose="02000000000000000000" pitchFamily="2" charset="0"/>
              <a:cs typeface="Roboto" panose="02000000000000000000" pitchFamily="2" charset="0"/>
            </a:endParaRPr>
          </a:p>
          <a:p>
            <a:pPr marL="457200" indent="-457200" algn="l" rtl="0" fontAlgn="base">
              <a:buFont typeface="Arial" panose="020B0604020202020204" pitchFamily="34" charset="0"/>
              <a:buChar char="•"/>
            </a:pPr>
            <a:r>
              <a:rPr lang="en-GB" sz="3200" dirty="0">
                <a:solidFill>
                  <a:schemeClr val="accent2"/>
                </a:solidFill>
                <a:latin typeface="Roboto" panose="02000000000000000000" pitchFamily="2" charset="0"/>
                <a:ea typeface="Roboto" panose="02000000000000000000" pitchFamily="2" charset="0"/>
                <a:cs typeface="Roboto" panose="02000000000000000000" pitchFamily="2" charset="0"/>
              </a:rPr>
              <a:t>Stronger alliances and movements of black and </a:t>
            </a:r>
            <a:r>
              <a:rPr lang="en-GB" sz="3200" dirty="0" err="1">
                <a:solidFill>
                  <a:schemeClr val="accent2"/>
                </a:solidFill>
                <a:latin typeface="Roboto" panose="02000000000000000000" pitchFamily="2" charset="0"/>
                <a:ea typeface="Roboto" panose="02000000000000000000" pitchFamily="2" charset="0"/>
                <a:cs typeface="Roboto" panose="02000000000000000000" pitchFamily="2" charset="0"/>
              </a:rPr>
              <a:t>minoritised</a:t>
            </a:r>
            <a:r>
              <a:rPr lang="en-GB" sz="3200" dirty="0">
                <a:solidFill>
                  <a:schemeClr val="accent2"/>
                </a:solidFill>
                <a:latin typeface="Roboto" panose="02000000000000000000" pitchFamily="2" charset="0"/>
                <a:ea typeface="Roboto" panose="02000000000000000000" pitchFamily="2" charset="0"/>
                <a:cs typeface="Roboto" panose="02000000000000000000" pitchFamily="2" charset="0"/>
              </a:rPr>
              <a:t> communities working effectively to influence and shift decision / policy makers</a:t>
            </a:r>
          </a:p>
          <a:p>
            <a:pPr marL="457200" indent="-457200" algn="l" rtl="0" fontAlgn="base">
              <a:buFont typeface="Arial" panose="020B0604020202020204" pitchFamily="34" charset="0"/>
              <a:buChar char="•"/>
            </a:pPr>
            <a:endParaRPr lang="en-GB" sz="3200" dirty="0">
              <a:solidFill>
                <a:schemeClr val="accent2"/>
              </a:solidFill>
              <a:latin typeface="Roboto" panose="02000000000000000000" pitchFamily="2" charset="0"/>
              <a:ea typeface="Roboto" panose="02000000000000000000" pitchFamily="2" charset="0"/>
              <a:cs typeface="Roboto" panose="02000000000000000000" pitchFamily="2" charset="0"/>
            </a:endParaRPr>
          </a:p>
          <a:p>
            <a:pPr marL="457200" indent="-457200" algn="l" rtl="0" fontAlgn="base">
              <a:buFont typeface="Arial" panose="020B0604020202020204" pitchFamily="34" charset="0"/>
              <a:buChar char="•"/>
            </a:pPr>
            <a:r>
              <a:rPr lang="en-GB" sz="3200" dirty="0">
                <a:solidFill>
                  <a:schemeClr val="accent2"/>
                </a:solidFill>
                <a:latin typeface="Roboto" panose="02000000000000000000" pitchFamily="2" charset="0"/>
                <a:ea typeface="Roboto" panose="02000000000000000000" pitchFamily="2" charset="0"/>
                <a:cs typeface="Roboto" panose="02000000000000000000" pitchFamily="2" charset="0"/>
              </a:rPr>
              <a:t>Increased income and economic wealth among black and </a:t>
            </a:r>
            <a:r>
              <a:rPr lang="en-GB" sz="3200" dirty="0" err="1">
                <a:solidFill>
                  <a:schemeClr val="accent2"/>
                </a:solidFill>
                <a:latin typeface="Roboto" panose="02000000000000000000" pitchFamily="2" charset="0"/>
                <a:ea typeface="Roboto" panose="02000000000000000000" pitchFamily="2" charset="0"/>
                <a:cs typeface="Roboto" panose="02000000000000000000" pitchFamily="2" charset="0"/>
              </a:rPr>
              <a:t>minoritised</a:t>
            </a:r>
            <a:r>
              <a:rPr lang="en-GB" sz="3200" dirty="0">
                <a:solidFill>
                  <a:schemeClr val="accent2"/>
                </a:solidFill>
                <a:latin typeface="Roboto" panose="02000000000000000000" pitchFamily="2" charset="0"/>
                <a:ea typeface="Roboto" panose="02000000000000000000" pitchFamily="2" charset="0"/>
                <a:cs typeface="Roboto" panose="02000000000000000000" pitchFamily="2" charset="0"/>
              </a:rPr>
              <a:t> communities </a:t>
            </a:r>
          </a:p>
          <a:p>
            <a:pPr marL="457200" indent="-457200" algn="l" rtl="0" fontAlgn="base">
              <a:buFont typeface="Arial" panose="020B0604020202020204" pitchFamily="34" charset="0"/>
              <a:buChar char="•"/>
            </a:pPr>
            <a:endParaRPr lang="en-GB" sz="3200" dirty="0">
              <a:solidFill>
                <a:schemeClr val="accent2"/>
              </a:solidFill>
              <a:latin typeface="Roboto" panose="02000000000000000000" pitchFamily="2" charset="0"/>
              <a:ea typeface="Roboto" panose="02000000000000000000" pitchFamily="2" charset="0"/>
              <a:cs typeface="Roboto" panose="02000000000000000000" pitchFamily="2" charset="0"/>
            </a:endParaRPr>
          </a:p>
          <a:p>
            <a:pPr marL="457200" indent="-457200" algn="l" rtl="0" fontAlgn="base">
              <a:buFont typeface="Arial" panose="020B0604020202020204" pitchFamily="34" charset="0"/>
              <a:buChar char="•"/>
            </a:pPr>
            <a:r>
              <a:rPr lang="en-GB" sz="3200" dirty="0">
                <a:solidFill>
                  <a:schemeClr val="accent2"/>
                </a:solidFill>
                <a:latin typeface="Roboto" panose="02000000000000000000" pitchFamily="2" charset="0"/>
                <a:ea typeface="Roboto" panose="02000000000000000000" pitchFamily="2" charset="0"/>
                <a:cs typeface="Roboto" panose="02000000000000000000" pitchFamily="2" charset="0"/>
              </a:rPr>
              <a:t>Reduced racial and economic inequalities caused by racialisation</a:t>
            </a:r>
          </a:p>
          <a:p>
            <a:pPr algn="l" rtl="0" fontAlgn="base"/>
            <a:endParaRPr lang="en-GB" sz="3200" spc="-75" dirty="0">
              <a:solidFill>
                <a:schemeClr val="accent2"/>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09227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27CD188B-FF60-2995-84ED-B16E8ACE9308}"/>
              </a:ext>
            </a:extLst>
          </p:cNvPr>
          <p:cNvSpPr/>
          <p:nvPr/>
        </p:nvSpPr>
        <p:spPr>
          <a:xfrm>
            <a:off x="0" y="18633"/>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5F2F4"/>
          </a:solidFill>
        </p:spPr>
        <p:txBody>
          <a:bodyPr wrap="square" lIns="0" tIns="0" rIns="0" bIns="0" rtlCol="0"/>
          <a:lstStyle/>
          <a:p>
            <a:pPr algn="l" rtl="0"/>
            <a:endParaRPr/>
          </a:p>
        </p:txBody>
      </p:sp>
      <p:sp>
        <p:nvSpPr>
          <p:cNvPr id="2" name="Title 1">
            <a:extLst>
              <a:ext uri="{FF2B5EF4-FFF2-40B4-BE49-F238E27FC236}">
                <a16:creationId xmlns:a16="http://schemas.microsoft.com/office/drawing/2014/main" id="{6AA007A2-BB23-578D-A01F-755AF74C21D8}"/>
              </a:ext>
            </a:extLst>
          </p:cNvPr>
          <p:cNvSpPr>
            <a:spLocks noGrp="1"/>
          </p:cNvSpPr>
          <p:nvPr>
            <p:ph type="title"/>
          </p:nvPr>
        </p:nvSpPr>
        <p:spPr>
          <a:xfrm>
            <a:off x="1780868" y="4345497"/>
            <a:ext cx="16700090" cy="3136413"/>
          </a:xfrm>
          <a:solidFill>
            <a:schemeClr val="accent2">
              <a:lumMod val="75000"/>
            </a:schemeClr>
          </a:solidFill>
        </p:spPr>
        <p:txBody>
          <a:bodyPr wrap="square" lIns="72000" tIns="72000" rIns="0" bIns="108000" anchor="t">
            <a:spAutoFit/>
          </a:bodyPr>
          <a:lstStyle/>
          <a:p>
            <a:pPr algn="ctr"/>
            <a:r>
              <a:rPr lang="en-US" sz="9600" dirty="0">
                <a:latin typeface="Roboto Slab"/>
                <a:ea typeface="Roboto"/>
              </a:rPr>
              <a:t>FUNDED PARTNERS ROUND ONE</a:t>
            </a:r>
          </a:p>
        </p:txBody>
      </p:sp>
    </p:spTree>
    <p:extLst>
      <p:ext uri="{BB962C8B-B14F-4D97-AF65-F5344CB8AC3E}">
        <p14:creationId xmlns:p14="http://schemas.microsoft.com/office/powerpoint/2010/main" val="222958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5CE3CD41-4136-5F1E-90C6-AA71CD92658A}"/>
              </a:ext>
            </a:extLst>
          </p:cNvPr>
          <p:cNvSpPr/>
          <p:nvPr/>
        </p:nvSpPr>
        <p:spPr>
          <a:xfrm>
            <a:off x="0" y="18633"/>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5F2F4"/>
          </a:solidFill>
        </p:spPr>
        <p:txBody>
          <a:bodyPr wrap="square" lIns="0" tIns="0" rIns="0" bIns="0" rtlCol="0"/>
          <a:lstStyle/>
          <a:p>
            <a:pPr algn="l" rtl="0"/>
            <a:endParaRPr/>
          </a:p>
        </p:txBody>
      </p:sp>
      <p:pic>
        <p:nvPicPr>
          <p:cNvPr id="9" name="Picture 8" descr="Shape, icon&#10;&#10;Description automatically generated">
            <a:extLst>
              <a:ext uri="{FF2B5EF4-FFF2-40B4-BE49-F238E27FC236}">
                <a16:creationId xmlns:a16="http://schemas.microsoft.com/office/drawing/2014/main" id="{8B5CC410-32AD-BA00-78EB-BE51F85F0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8021" y="621321"/>
            <a:ext cx="523875" cy="523875"/>
          </a:xfrm>
          <a:prstGeom prst="rect">
            <a:avLst/>
          </a:prstGeom>
        </p:spPr>
      </p:pic>
      <p:sp>
        <p:nvSpPr>
          <p:cNvPr id="10" name="Title 9">
            <a:extLst>
              <a:ext uri="{FF2B5EF4-FFF2-40B4-BE49-F238E27FC236}">
                <a16:creationId xmlns:a16="http://schemas.microsoft.com/office/drawing/2014/main" id="{BA297949-08E7-89CE-BD8A-6C7F03B29A3C}"/>
              </a:ext>
            </a:extLst>
          </p:cNvPr>
          <p:cNvSpPr>
            <a:spLocks noGrp="1"/>
          </p:cNvSpPr>
          <p:nvPr>
            <p:ph type="title"/>
          </p:nvPr>
        </p:nvSpPr>
        <p:spPr>
          <a:xfrm>
            <a:off x="744210" y="794759"/>
            <a:ext cx="17791301" cy="1107996"/>
          </a:xfrm>
          <a:noFill/>
        </p:spPr>
        <p:txBody>
          <a:bodyPr wrap="square" lIns="0" tIns="0" rIns="0" bIns="0" anchor="t">
            <a:spAutoFit/>
          </a:bodyPr>
          <a:lstStyle/>
          <a:p>
            <a:r>
              <a:rPr lang="en-GB" sz="3600" b="1" i="0" u="none" strike="noStrike" dirty="0">
                <a:solidFill>
                  <a:schemeClr val="accent1"/>
                </a:solidFill>
                <a:effectLst/>
                <a:latin typeface="Roboto Slab"/>
                <a:ea typeface="Roboto Slab"/>
              </a:rPr>
              <a:t>Meet the six organisations increasing economic empowerment among Black Londoners</a:t>
            </a:r>
            <a:endParaRPr lang="en-GB" dirty="0">
              <a:solidFill>
                <a:schemeClr val="accent1"/>
              </a:solidFill>
              <a:latin typeface="Roboto Slab"/>
            </a:endParaRPr>
          </a:p>
        </p:txBody>
      </p:sp>
      <p:pic>
        <p:nvPicPr>
          <p:cNvPr id="6146" name="Picture 2">
            <a:extLst>
              <a:ext uri="{FF2B5EF4-FFF2-40B4-BE49-F238E27FC236}">
                <a16:creationId xmlns:a16="http://schemas.microsoft.com/office/drawing/2014/main" id="{5A351EE9-F8E7-25E4-8551-D49CC9621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44210" y="2737411"/>
            <a:ext cx="7711656" cy="2998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30206A-241D-975B-0141-057DBCFE40E0}"/>
              </a:ext>
            </a:extLst>
          </p:cNvPr>
          <p:cNvSpPr txBox="1"/>
          <p:nvPr/>
        </p:nvSpPr>
        <p:spPr>
          <a:xfrm>
            <a:off x="744210" y="6117845"/>
            <a:ext cx="7707902" cy="4893647"/>
          </a:xfrm>
          <a:prstGeom prst="rect">
            <a:avLst/>
          </a:prstGeom>
          <a:noFill/>
        </p:spPr>
        <p:txBody>
          <a:bodyPr wrap="square" lIns="91440" tIns="45720" rIns="91440" bIns="45720" anchor="t">
            <a:spAutoFit/>
          </a:bodyPr>
          <a:lstStyle/>
          <a:p>
            <a:pPr algn="l"/>
            <a:r>
              <a:rPr lang="en-GB" sz="2000" b="1" i="0" u="sng" strike="noStrike" dirty="0">
                <a:solidFill>
                  <a:schemeClr val="accent1"/>
                </a:solidFill>
                <a:effectLst/>
                <a:latin typeface="Roboto"/>
                <a:ea typeface="Roboto"/>
                <a:cs typeface="Roboto"/>
                <a:hlinkClick r:id="rId4">
                  <a:extLst>
                    <a:ext uri="{A12FA001-AC4F-418D-AE19-62706E023703}">
                      <ahyp:hlinkClr xmlns:ahyp="http://schemas.microsoft.com/office/drawing/2018/hyperlinkcolor" val="tx"/>
                    </a:ext>
                  </a:extLst>
                </a:hlinkClick>
              </a:rPr>
              <a:t>Money A+E</a:t>
            </a:r>
            <a:r>
              <a:rPr lang="en-GB" sz="2000" b="1" i="0" u="none" strike="noStrike" dirty="0">
                <a:solidFill>
                  <a:schemeClr val="accent1"/>
                </a:solidFill>
                <a:effectLst/>
                <a:latin typeface="Roboto"/>
                <a:ea typeface="Roboto"/>
                <a:cs typeface="Roboto"/>
              </a:rPr>
              <a:t> </a:t>
            </a:r>
            <a:r>
              <a:rPr lang="en-GB" sz="2000" b="0" i="0" u="none" strike="noStrike" dirty="0">
                <a:solidFill>
                  <a:schemeClr val="accent1"/>
                </a:solidFill>
                <a:effectLst/>
                <a:latin typeface="Roboto"/>
                <a:ea typeface="Roboto"/>
                <a:cs typeface="Roboto"/>
              </a:rPr>
              <a:t>is a growing, Black-led social enterprise, providing accessible, independent, and effective money advice and education. Its mission is to support people facing money challenges to increase their financial resilience and have a healthy standard of living.</a:t>
            </a:r>
          </a:p>
          <a:p>
            <a:pPr algn="l"/>
            <a:endParaRPr lang="en-GB" sz="2000" b="0" i="0" u="none" strike="noStrike" dirty="0">
              <a:solidFill>
                <a:schemeClr val="accent1"/>
              </a:solidFill>
              <a:effectLst/>
              <a:latin typeface="Roboto"/>
              <a:ea typeface="Roboto"/>
              <a:cs typeface="Roboto"/>
            </a:endParaRPr>
          </a:p>
          <a:p>
            <a:pPr algn="l"/>
            <a:r>
              <a:rPr lang="en-GB" sz="2400" b="0" i="0" u="none" strike="noStrike" dirty="0">
                <a:solidFill>
                  <a:schemeClr val="accent1"/>
                </a:solidFill>
                <a:effectLst/>
                <a:latin typeface="Roboto"/>
                <a:ea typeface="Roboto"/>
                <a:cs typeface="Roboto"/>
              </a:rPr>
              <a:t>Money A+E in partnership with </a:t>
            </a:r>
            <a:r>
              <a:rPr lang="en-GB" sz="2400" dirty="0">
                <a:solidFill>
                  <a:schemeClr val="accent1"/>
                </a:solidFill>
                <a:latin typeface="Roboto"/>
                <a:ea typeface="Roboto"/>
                <a:cs typeface="Roboto"/>
              </a:rPr>
              <a:t>Rooted Finance </a:t>
            </a:r>
            <a:r>
              <a:rPr lang="en-GB" sz="2400" b="0" i="0" u="none" strike="noStrike" dirty="0">
                <a:solidFill>
                  <a:schemeClr val="accent1"/>
                </a:solidFill>
                <a:effectLst/>
                <a:latin typeface="Roboto"/>
                <a:ea typeface="Roboto"/>
                <a:cs typeface="Roboto"/>
              </a:rPr>
              <a:t>is looking to deliver an ambitious programme of work over five years. </a:t>
            </a:r>
          </a:p>
          <a:p>
            <a:pPr algn="l"/>
            <a:endParaRPr lang="en-GB" sz="2400" dirty="0">
              <a:solidFill>
                <a:schemeClr val="accent1"/>
              </a:solidFill>
              <a:latin typeface="Roboto"/>
              <a:ea typeface="Roboto"/>
              <a:cs typeface="Roboto"/>
            </a:endParaRPr>
          </a:p>
          <a:p>
            <a:pPr algn="l"/>
            <a:r>
              <a:rPr lang="en-GB" sz="2400" b="0" i="0" u="none" strike="noStrike" dirty="0">
                <a:solidFill>
                  <a:schemeClr val="accent1"/>
                </a:solidFill>
                <a:effectLst/>
                <a:latin typeface="Roboto"/>
                <a:ea typeface="Roboto"/>
                <a:cs typeface="Roboto"/>
              </a:rPr>
              <a:t>This partnership will focus on overcoming barriers facing Black and </a:t>
            </a:r>
            <a:r>
              <a:rPr lang="en-GB" sz="2400" b="0" i="0" u="none" strike="noStrike" dirty="0" err="1">
                <a:solidFill>
                  <a:schemeClr val="accent1"/>
                </a:solidFill>
                <a:effectLst/>
                <a:latin typeface="Roboto"/>
                <a:ea typeface="Roboto"/>
                <a:cs typeface="Roboto"/>
              </a:rPr>
              <a:t>minoritised</a:t>
            </a:r>
            <a:r>
              <a:rPr lang="en-GB" sz="2400" b="0" i="0" u="none" strike="noStrike" dirty="0">
                <a:solidFill>
                  <a:schemeClr val="accent1"/>
                </a:solidFill>
                <a:effectLst/>
                <a:latin typeface="Roboto"/>
                <a:ea typeface="Roboto"/>
                <a:cs typeface="Roboto"/>
              </a:rPr>
              <a:t> Londoners from accessing financial products and services, while also increasing representation within financial services jobs.</a:t>
            </a:r>
          </a:p>
        </p:txBody>
      </p:sp>
      <p:pic>
        <p:nvPicPr>
          <p:cNvPr id="6148" name="Picture 4">
            <a:extLst>
              <a:ext uri="{FF2B5EF4-FFF2-40B4-BE49-F238E27FC236}">
                <a16:creationId xmlns:a16="http://schemas.microsoft.com/office/drawing/2014/main" id="{07849B0F-DF16-2B65-276D-856520E6E2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9300998" y="2678881"/>
            <a:ext cx="8012671" cy="31160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A19D59-D33F-B69E-940C-9DD147ADA4CF}"/>
              </a:ext>
            </a:extLst>
          </p:cNvPr>
          <p:cNvSpPr txBox="1"/>
          <p:nvPr/>
        </p:nvSpPr>
        <p:spPr>
          <a:xfrm>
            <a:off x="9300998" y="6116953"/>
            <a:ext cx="8349693" cy="5078313"/>
          </a:xfrm>
          <a:prstGeom prst="rect">
            <a:avLst/>
          </a:prstGeom>
          <a:noFill/>
        </p:spPr>
        <p:txBody>
          <a:bodyPr wrap="square" lIns="91440" tIns="45720" rIns="91440" bIns="45720" anchor="t">
            <a:spAutoFit/>
          </a:bodyPr>
          <a:lstStyle/>
          <a:p>
            <a:pPr algn="l"/>
            <a:r>
              <a:rPr lang="en-GB" sz="2000" b="1" i="0" u="sng" strike="noStrike" dirty="0">
                <a:solidFill>
                  <a:schemeClr val="accent1"/>
                </a:solidFill>
                <a:effectLst/>
                <a:latin typeface="Roboto"/>
                <a:ea typeface="Roboto"/>
                <a:cs typeface="Roboto"/>
                <a:hlinkClick r:id="rId6">
                  <a:extLst>
                    <a:ext uri="{A12FA001-AC4F-418D-AE19-62706E023703}">
                      <ahyp:hlinkClr xmlns:ahyp="http://schemas.microsoft.com/office/drawing/2018/hyperlinkcolor" val="tx"/>
                    </a:ext>
                  </a:extLst>
                </a:hlinkClick>
              </a:rPr>
              <a:t>The Southall Community Alliance</a:t>
            </a:r>
            <a:r>
              <a:rPr lang="en-GB" sz="2000" b="1" i="0" u="none" strike="noStrike" dirty="0">
                <a:solidFill>
                  <a:schemeClr val="accent1"/>
                </a:solidFill>
                <a:effectLst/>
                <a:latin typeface="Roboto"/>
                <a:ea typeface="Roboto"/>
                <a:cs typeface="Roboto"/>
              </a:rPr>
              <a:t> </a:t>
            </a:r>
            <a:r>
              <a:rPr lang="en-GB" sz="2000" b="0" i="0" u="none" strike="noStrike" dirty="0">
                <a:solidFill>
                  <a:schemeClr val="accent1"/>
                </a:solidFill>
                <a:effectLst/>
                <a:latin typeface="Roboto"/>
                <a:ea typeface="Roboto"/>
                <a:cs typeface="Roboto"/>
              </a:rPr>
              <a:t>is as an umbrella organisation of more than 70 community groups supporting local groups. Over 90% of their users are from Black and minoritized ethnic communities.</a:t>
            </a:r>
          </a:p>
          <a:p>
            <a:pPr algn="l"/>
            <a:endParaRPr lang="en-GB" sz="2400" b="0" i="0" u="none" strike="noStrike" dirty="0">
              <a:solidFill>
                <a:schemeClr val="accent1"/>
              </a:solidFill>
              <a:effectLst/>
              <a:latin typeface="Roboto"/>
              <a:ea typeface="Roboto"/>
              <a:cs typeface="Roboto"/>
            </a:endParaRPr>
          </a:p>
          <a:p>
            <a:pPr algn="l"/>
            <a:r>
              <a:rPr lang="en-GB" sz="2400" b="0" i="0" u="none" strike="noStrike" dirty="0">
                <a:solidFill>
                  <a:schemeClr val="accent1"/>
                </a:solidFill>
                <a:effectLst/>
                <a:latin typeface="Roboto"/>
                <a:ea typeface="Roboto"/>
                <a:cs typeface="Roboto"/>
              </a:rPr>
              <a:t>The team will be using the grant to build an entrepreneurial attitude that helps black and </a:t>
            </a:r>
            <a:r>
              <a:rPr lang="en-GB" sz="2400" b="0" i="0" u="none" strike="noStrike" dirty="0" err="1">
                <a:solidFill>
                  <a:schemeClr val="accent1"/>
                </a:solidFill>
                <a:effectLst/>
                <a:latin typeface="Roboto"/>
                <a:ea typeface="Roboto"/>
                <a:cs typeface="Roboto"/>
              </a:rPr>
              <a:t>minoritised</a:t>
            </a:r>
            <a:r>
              <a:rPr lang="en-GB" sz="2400" b="0" i="0" u="none" strike="noStrike" dirty="0">
                <a:solidFill>
                  <a:schemeClr val="accent1"/>
                </a:solidFill>
                <a:effectLst/>
                <a:latin typeface="Roboto"/>
                <a:ea typeface="Roboto"/>
                <a:cs typeface="Roboto"/>
              </a:rPr>
              <a:t> groups understand how management and control of community assets provides significant wealth that can be used for the benefit of Southall’s minority communities. </a:t>
            </a:r>
          </a:p>
          <a:p>
            <a:pPr algn="l"/>
            <a:endParaRPr lang="en-GB" sz="2400" dirty="0">
              <a:solidFill>
                <a:schemeClr val="accent1"/>
              </a:solidFill>
              <a:latin typeface="Roboto"/>
              <a:ea typeface="Roboto"/>
              <a:cs typeface="Roboto"/>
            </a:endParaRPr>
          </a:p>
          <a:p>
            <a:pPr algn="l"/>
            <a:r>
              <a:rPr lang="en-GB" sz="2400" b="0" i="0" u="none" strike="noStrike" dirty="0">
                <a:solidFill>
                  <a:schemeClr val="accent1"/>
                </a:solidFill>
                <a:effectLst/>
                <a:latin typeface="Roboto"/>
                <a:ea typeface="Roboto"/>
                <a:cs typeface="Roboto"/>
              </a:rPr>
              <a:t>It will help groups understand how building rental income and asset related projects can generate significant resources to be reinvested in anti-poverty community initiatives.</a:t>
            </a:r>
          </a:p>
        </p:txBody>
      </p:sp>
    </p:spTree>
    <p:extLst>
      <p:ext uri="{BB962C8B-B14F-4D97-AF65-F5344CB8AC3E}">
        <p14:creationId xmlns:p14="http://schemas.microsoft.com/office/powerpoint/2010/main" val="1707564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9477814-179B-D867-5603-C27B71B94F56}"/>
              </a:ext>
            </a:extLst>
          </p:cNvPr>
          <p:cNvSpPr/>
          <p:nvPr/>
        </p:nvSpPr>
        <p:spPr>
          <a:xfrm>
            <a:off x="0" y="18633"/>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5F2F4"/>
          </a:solidFill>
        </p:spPr>
        <p:txBody>
          <a:bodyPr wrap="square" lIns="0" tIns="0" rIns="0" bIns="0" rtlCol="0"/>
          <a:lstStyle/>
          <a:p>
            <a:pPr algn="l" rtl="0"/>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2325"/>
              </a:lnSpc>
            </a:pPr>
            <a:fld id="{81D60167-4931-47E6-BA6A-407CBD079E47}" type="slidenum">
              <a:rPr spc="-25" dirty="0"/>
              <a:t>24</a:t>
            </a:fld>
            <a:endParaRPr spc="-25"/>
          </a:p>
        </p:txBody>
      </p:sp>
      <p:pic>
        <p:nvPicPr>
          <p:cNvPr id="9" name="Picture 8" descr="Shape, icon&#10;&#10;Description automatically generated">
            <a:extLst>
              <a:ext uri="{FF2B5EF4-FFF2-40B4-BE49-F238E27FC236}">
                <a16:creationId xmlns:a16="http://schemas.microsoft.com/office/drawing/2014/main" id="{8B5CC410-32AD-BA00-78EB-BE51F85F0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3641" y="599368"/>
            <a:ext cx="523875" cy="523875"/>
          </a:xfrm>
          <a:prstGeom prst="rect">
            <a:avLst/>
          </a:prstGeom>
        </p:spPr>
      </p:pic>
      <p:sp>
        <p:nvSpPr>
          <p:cNvPr id="10" name="Title 9">
            <a:extLst>
              <a:ext uri="{FF2B5EF4-FFF2-40B4-BE49-F238E27FC236}">
                <a16:creationId xmlns:a16="http://schemas.microsoft.com/office/drawing/2014/main" id="{BA297949-08E7-89CE-BD8A-6C7F03B29A3C}"/>
              </a:ext>
            </a:extLst>
          </p:cNvPr>
          <p:cNvSpPr>
            <a:spLocks noGrp="1"/>
          </p:cNvSpPr>
          <p:nvPr>
            <p:ph type="title"/>
          </p:nvPr>
        </p:nvSpPr>
        <p:spPr>
          <a:xfrm>
            <a:off x="769197" y="631361"/>
            <a:ext cx="18252455" cy="1107996"/>
          </a:xfrm>
          <a:noFill/>
        </p:spPr>
        <p:txBody>
          <a:bodyPr wrap="square" lIns="0" tIns="0" rIns="0" bIns="0" anchor="t">
            <a:spAutoFit/>
          </a:bodyPr>
          <a:lstStyle/>
          <a:p>
            <a:r>
              <a:rPr lang="en-GB" sz="3600" b="1" i="0" u="none" strike="noStrike" dirty="0">
                <a:solidFill>
                  <a:schemeClr val="accent1"/>
                </a:solidFill>
                <a:effectLst/>
                <a:latin typeface="Roboto Slab"/>
                <a:ea typeface="Roboto Slab"/>
              </a:rPr>
              <a:t>Meet the six organisations increasing economic empowerment among Black Londoners</a:t>
            </a:r>
            <a:endParaRPr lang="en-GB" sz="3600" dirty="0">
              <a:solidFill>
                <a:schemeClr val="accent1"/>
              </a:solidFill>
              <a:latin typeface="Roboto Slab"/>
              <a:ea typeface="Roboto Slab"/>
            </a:endParaRPr>
          </a:p>
        </p:txBody>
      </p:sp>
      <p:pic>
        <p:nvPicPr>
          <p:cNvPr id="5122" name="Picture 2">
            <a:extLst>
              <a:ext uri="{FF2B5EF4-FFF2-40B4-BE49-F238E27FC236}">
                <a16:creationId xmlns:a16="http://schemas.microsoft.com/office/drawing/2014/main" id="{1A4A8A1D-0F34-EEBB-1D2D-8D8FBABB4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55677" y="2155029"/>
            <a:ext cx="7234084" cy="281325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996CA59-E563-474B-787D-D6B4A8A7DCAD}"/>
              </a:ext>
            </a:extLst>
          </p:cNvPr>
          <p:cNvSpPr txBox="1"/>
          <p:nvPr/>
        </p:nvSpPr>
        <p:spPr>
          <a:xfrm>
            <a:off x="755677" y="5186904"/>
            <a:ext cx="7855821" cy="5755422"/>
          </a:xfrm>
          <a:prstGeom prst="rect">
            <a:avLst/>
          </a:prstGeom>
          <a:noFill/>
        </p:spPr>
        <p:txBody>
          <a:bodyPr wrap="square" lIns="91440" tIns="45720" rIns="91440" bIns="45720" anchor="t">
            <a:spAutoFit/>
          </a:bodyPr>
          <a:lstStyle/>
          <a:p>
            <a:pPr algn="l"/>
            <a:r>
              <a:rPr lang="en-GB" sz="2000" b="0" i="0" u="none" strike="noStrike" dirty="0">
                <a:solidFill>
                  <a:schemeClr val="accent1"/>
                </a:solidFill>
                <a:effectLst/>
                <a:latin typeface="Roboto"/>
                <a:ea typeface="Roboto"/>
                <a:cs typeface="Roboto"/>
              </a:rPr>
              <a:t>For over 50 years</a:t>
            </a:r>
            <a:r>
              <a:rPr lang="en-GB" sz="2000" b="1" i="0" u="none" strike="noStrike" dirty="0">
                <a:solidFill>
                  <a:schemeClr val="accent1"/>
                </a:solidFill>
                <a:effectLst/>
                <a:latin typeface="Roboto"/>
                <a:ea typeface="Roboto"/>
                <a:cs typeface="Roboto"/>
              </a:rPr>
              <a:t> </a:t>
            </a:r>
            <a:r>
              <a:rPr lang="en-GB" sz="2000" b="1" i="0" u="sng" strike="noStrike" dirty="0">
                <a:solidFill>
                  <a:schemeClr val="accent1"/>
                </a:solidFill>
                <a:effectLst/>
                <a:latin typeface="Roboto"/>
                <a:ea typeface="Roboto"/>
                <a:cs typeface="Roboto"/>
                <a:hlinkClick r:id="rId4">
                  <a:extLst>
                    <a:ext uri="{A12FA001-AC4F-418D-AE19-62706E023703}">
                      <ahyp:hlinkClr xmlns:ahyp="http://schemas.microsoft.com/office/drawing/2018/hyperlinkcolor" val="tx"/>
                    </a:ext>
                  </a:extLst>
                </a:hlinkClick>
              </a:rPr>
              <a:t>Runnymede Trust</a:t>
            </a:r>
            <a:r>
              <a:rPr lang="en-GB" sz="2000" b="1" i="0" u="none" strike="noStrike" dirty="0">
                <a:solidFill>
                  <a:schemeClr val="accent1"/>
                </a:solidFill>
                <a:effectLst/>
                <a:latin typeface="Roboto"/>
                <a:ea typeface="Roboto"/>
                <a:cs typeface="Roboto"/>
              </a:rPr>
              <a:t> </a:t>
            </a:r>
            <a:r>
              <a:rPr lang="en-GB" sz="2000" b="0" i="0" u="none" strike="noStrike" dirty="0">
                <a:solidFill>
                  <a:schemeClr val="accent1"/>
                </a:solidFill>
                <a:effectLst/>
                <a:latin typeface="Roboto"/>
                <a:ea typeface="Roboto"/>
                <a:cs typeface="Roboto"/>
              </a:rPr>
              <a:t>has been at the forefront of discussions around racial equality. The charity produces research and analysis to challenge racial injustices and uses this to inform decision makers and the public of how we can build a fairer country.</a:t>
            </a:r>
          </a:p>
          <a:p>
            <a:pPr algn="l"/>
            <a:endParaRPr lang="en-GB" sz="2400" b="0" i="0" u="none" strike="noStrike" dirty="0">
              <a:solidFill>
                <a:schemeClr val="accent1"/>
              </a:solidFill>
              <a:effectLst/>
              <a:latin typeface="Roboto"/>
              <a:ea typeface="Roboto"/>
              <a:cs typeface="Roboto"/>
            </a:endParaRPr>
          </a:p>
          <a:p>
            <a:pPr algn="l"/>
            <a:r>
              <a:rPr lang="en-GB" sz="2400" b="0" i="0" u="none" strike="noStrike" dirty="0">
                <a:solidFill>
                  <a:schemeClr val="accent1"/>
                </a:solidFill>
                <a:effectLst/>
                <a:latin typeface="Roboto"/>
                <a:ea typeface="Roboto"/>
                <a:cs typeface="Roboto"/>
              </a:rPr>
              <a:t>We are funding Runnymede over two years to conduct </a:t>
            </a:r>
            <a:r>
              <a:rPr lang="en-GB" sz="2400" i="0" u="none" strike="noStrike" dirty="0">
                <a:solidFill>
                  <a:schemeClr val="accent1"/>
                </a:solidFill>
                <a:effectLst/>
                <a:latin typeface="Roboto"/>
                <a:ea typeface="Roboto"/>
                <a:cs typeface="Roboto"/>
              </a:rPr>
              <a:t>research into how barriers to home ownership stifles economic growth for Black and </a:t>
            </a:r>
            <a:r>
              <a:rPr lang="en-GB" sz="2400" i="0" u="none" strike="noStrike" err="1">
                <a:solidFill>
                  <a:schemeClr val="accent1"/>
                </a:solidFill>
                <a:effectLst/>
                <a:latin typeface="Roboto"/>
                <a:ea typeface="Roboto"/>
                <a:cs typeface="Roboto"/>
              </a:rPr>
              <a:t>minoritised</a:t>
            </a:r>
            <a:r>
              <a:rPr lang="en-GB" sz="2400" i="0" u="none" strike="noStrike" dirty="0">
                <a:solidFill>
                  <a:schemeClr val="accent1"/>
                </a:solidFill>
                <a:effectLst/>
                <a:latin typeface="Roboto"/>
                <a:ea typeface="Roboto"/>
                <a:cs typeface="Roboto"/>
              </a:rPr>
              <a:t> communities in London.</a:t>
            </a:r>
            <a:r>
              <a:rPr lang="en-GB" sz="2400" dirty="0">
                <a:solidFill>
                  <a:schemeClr val="accent1"/>
                </a:solidFill>
                <a:latin typeface="Roboto"/>
                <a:ea typeface="Roboto"/>
                <a:cs typeface="Roboto"/>
              </a:rPr>
              <a:t> </a:t>
            </a:r>
            <a:endParaRPr lang="en-GB" sz="2400" i="0" u="none" strike="noStrike" dirty="0">
              <a:solidFill>
                <a:schemeClr val="accent1"/>
              </a:solidFill>
              <a:effectLst/>
              <a:latin typeface="Roboto"/>
              <a:ea typeface="Roboto"/>
              <a:cs typeface="Roboto"/>
            </a:endParaRPr>
          </a:p>
          <a:p>
            <a:pPr algn="l"/>
            <a:endParaRPr lang="en-GB" sz="2400" dirty="0">
              <a:solidFill>
                <a:schemeClr val="accent1"/>
              </a:solidFill>
              <a:latin typeface="Roboto"/>
              <a:ea typeface="Roboto"/>
              <a:cs typeface="Roboto"/>
            </a:endParaRPr>
          </a:p>
          <a:p>
            <a:pPr algn="l"/>
            <a:r>
              <a:rPr lang="en-GB" sz="2400" b="0" i="0" u="none" strike="noStrike" dirty="0">
                <a:solidFill>
                  <a:schemeClr val="accent1"/>
                </a:solidFill>
                <a:effectLst/>
                <a:latin typeface="Roboto"/>
                <a:ea typeface="Roboto"/>
                <a:cs typeface="Roboto"/>
              </a:rPr>
              <a:t>They will use this research to help redress long standing systemic inequalities – by </a:t>
            </a:r>
            <a:r>
              <a:rPr lang="en-GB" sz="2400" i="0" u="none" strike="noStrike" dirty="0">
                <a:solidFill>
                  <a:schemeClr val="accent1"/>
                </a:solidFill>
                <a:effectLst/>
                <a:latin typeface="Roboto"/>
                <a:ea typeface="Roboto"/>
                <a:cs typeface="Roboto"/>
              </a:rPr>
              <a:t>bringing forward policy ideas informed by people’s experiences and make significant in-roads in addressing the inaccessible cycle of inherited wealth that perpetuates racial inequality in the housing market.</a:t>
            </a:r>
          </a:p>
        </p:txBody>
      </p:sp>
      <p:pic>
        <p:nvPicPr>
          <p:cNvPr id="5124" name="Picture 4">
            <a:extLst>
              <a:ext uri="{FF2B5EF4-FFF2-40B4-BE49-F238E27FC236}">
                <a16:creationId xmlns:a16="http://schemas.microsoft.com/office/drawing/2014/main" id="{57FCDB14-9675-6BCF-02A6-E848A018A0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022396" y="2155028"/>
            <a:ext cx="7234084" cy="28132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C3A2E1A-64F4-747E-E1CD-0339CAAD628C}"/>
              </a:ext>
            </a:extLst>
          </p:cNvPr>
          <p:cNvSpPr txBox="1"/>
          <p:nvPr/>
        </p:nvSpPr>
        <p:spPr>
          <a:xfrm>
            <a:off x="10022396" y="5186904"/>
            <a:ext cx="8982416" cy="5262979"/>
          </a:xfrm>
          <a:prstGeom prst="rect">
            <a:avLst/>
          </a:prstGeom>
          <a:noFill/>
        </p:spPr>
        <p:txBody>
          <a:bodyPr wrap="square" lIns="91440" tIns="45720" rIns="91440" bIns="45720" anchor="t">
            <a:spAutoFit/>
          </a:bodyPr>
          <a:lstStyle/>
          <a:p>
            <a:pPr algn="l"/>
            <a:r>
              <a:rPr lang="en-GB" sz="2000" b="0" i="0" u="none" strike="noStrike" dirty="0">
                <a:solidFill>
                  <a:schemeClr val="accent1"/>
                </a:solidFill>
                <a:effectLst/>
                <a:latin typeface="Roboto"/>
                <a:ea typeface="Roboto"/>
                <a:cs typeface="Roboto"/>
              </a:rPr>
              <a:t>Since 2014, </a:t>
            </a:r>
            <a:r>
              <a:rPr lang="en-GB" sz="2000" b="1" i="0" u="sng" strike="noStrike" dirty="0">
                <a:solidFill>
                  <a:schemeClr val="accent1"/>
                </a:solidFill>
                <a:effectLst/>
                <a:latin typeface="Roboto"/>
                <a:ea typeface="Roboto"/>
                <a:cs typeface="Roboto"/>
                <a:hlinkClick r:id="rId6">
                  <a:extLst>
                    <a:ext uri="{A12FA001-AC4F-418D-AE19-62706E023703}">
                      <ahyp:hlinkClr xmlns:ahyp="http://schemas.microsoft.com/office/drawing/2018/hyperlinkcolor" val="tx"/>
                    </a:ext>
                  </a:extLst>
                </a:hlinkClick>
              </a:rPr>
              <a:t>Latin Elephant</a:t>
            </a:r>
            <a:r>
              <a:rPr lang="en-GB" sz="2000" b="1" i="0" u="none" strike="noStrike" dirty="0">
                <a:solidFill>
                  <a:schemeClr val="accent1"/>
                </a:solidFill>
                <a:effectLst/>
                <a:latin typeface="Roboto"/>
                <a:ea typeface="Roboto"/>
                <a:cs typeface="Roboto"/>
              </a:rPr>
              <a:t> </a:t>
            </a:r>
            <a:r>
              <a:rPr lang="en-GB" sz="2000" b="0" i="0" u="none" strike="noStrike" dirty="0">
                <a:solidFill>
                  <a:schemeClr val="accent1"/>
                </a:solidFill>
                <a:effectLst/>
                <a:latin typeface="Roboto"/>
                <a:ea typeface="Roboto"/>
                <a:cs typeface="Roboto"/>
              </a:rPr>
              <a:t>have been empowering Black and </a:t>
            </a:r>
            <a:r>
              <a:rPr lang="en-GB" sz="2000" b="0" i="0" u="none" strike="noStrike" dirty="0" err="1">
                <a:solidFill>
                  <a:schemeClr val="accent1"/>
                </a:solidFill>
                <a:effectLst/>
                <a:latin typeface="Roboto"/>
                <a:ea typeface="Roboto"/>
                <a:cs typeface="Roboto"/>
              </a:rPr>
              <a:t>minoritised</a:t>
            </a:r>
            <a:r>
              <a:rPr lang="en-GB" sz="2000" b="0" i="0" u="none" strike="noStrike" dirty="0">
                <a:solidFill>
                  <a:schemeClr val="accent1"/>
                </a:solidFill>
                <a:effectLst/>
                <a:latin typeface="Roboto"/>
                <a:ea typeface="Roboto"/>
                <a:cs typeface="Roboto"/>
              </a:rPr>
              <a:t> Londoners to engage in regeneration in their areas. The exclusion of Black and </a:t>
            </a:r>
            <a:r>
              <a:rPr lang="en-GB" sz="2000" b="0" i="0" u="none" strike="noStrike" dirty="0" err="1">
                <a:solidFill>
                  <a:schemeClr val="accent1"/>
                </a:solidFill>
                <a:effectLst/>
                <a:latin typeface="Roboto"/>
                <a:ea typeface="Roboto"/>
                <a:cs typeface="Roboto"/>
              </a:rPr>
              <a:t>minoritised</a:t>
            </a:r>
            <a:r>
              <a:rPr lang="en-GB" sz="2000" b="0" i="0" u="none" strike="noStrike" dirty="0">
                <a:solidFill>
                  <a:schemeClr val="accent1"/>
                </a:solidFill>
                <a:effectLst/>
                <a:latin typeface="Roboto"/>
                <a:ea typeface="Roboto"/>
                <a:cs typeface="Roboto"/>
              </a:rPr>
              <a:t> ethnic communities from planning processes can threaten areas of the city that have for decades been cultural and heritage bedrocks for local communities.</a:t>
            </a:r>
          </a:p>
          <a:p>
            <a:pPr algn="l"/>
            <a:endParaRPr lang="en-GB" sz="2000" b="0" i="0" u="none" strike="noStrike" dirty="0">
              <a:solidFill>
                <a:schemeClr val="accent1"/>
              </a:solidFill>
              <a:effectLst/>
              <a:latin typeface="Roboto"/>
              <a:ea typeface="Roboto"/>
              <a:cs typeface="Roboto"/>
            </a:endParaRPr>
          </a:p>
          <a:p>
            <a:pPr algn="l"/>
            <a:r>
              <a:rPr lang="en-GB" sz="2400" b="0" i="0" u="none" strike="noStrike" dirty="0">
                <a:solidFill>
                  <a:schemeClr val="accent1"/>
                </a:solidFill>
                <a:effectLst/>
                <a:latin typeface="Roboto"/>
                <a:ea typeface="Roboto"/>
                <a:cs typeface="Roboto"/>
              </a:rPr>
              <a:t>The funding is for a three-year project that will focus on building the power of migrant and racialised communities by creating a partnership with other migrant, </a:t>
            </a:r>
            <a:r>
              <a:rPr lang="en-GB" sz="2400" b="0" i="0" u="none" strike="noStrike" dirty="0" err="1">
                <a:solidFill>
                  <a:schemeClr val="accent1"/>
                </a:solidFill>
                <a:effectLst/>
                <a:latin typeface="Roboto"/>
                <a:ea typeface="Roboto"/>
                <a:cs typeface="Roboto"/>
              </a:rPr>
              <a:t>minoritised</a:t>
            </a:r>
            <a:r>
              <a:rPr lang="en-GB" sz="2400" b="0" i="0" u="none" strike="noStrike" dirty="0">
                <a:solidFill>
                  <a:schemeClr val="accent1"/>
                </a:solidFill>
                <a:effectLst/>
                <a:latin typeface="Roboto"/>
                <a:ea typeface="Roboto"/>
                <a:cs typeface="Roboto"/>
              </a:rPr>
              <a:t> community-led organisations in London campaigning against gentrification. </a:t>
            </a:r>
          </a:p>
          <a:p>
            <a:pPr algn="l"/>
            <a:endParaRPr lang="en-GB" sz="2400" dirty="0">
              <a:solidFill>
                <a:schemeClr val="accent1"/>
              </a:solidFill>
              <a:latin typeface="Roboto"/>
              <a:ea typeface="Roboto"/>
              <a:cs typeface="Roboto"/>
            </a:endParaRPr>
          </a:p>
          <a:p>
            <a:pPr algn="l"/>
            <a:r>
              <a:rPr lang="en-GB" sz="2400" b="0" i="0" u="none" strike="noStrike" dirty="0">
                <a:solidFill>
                  <a:schemeClr val="accent1"/>
                </a:solidFill>
                <a:effectLst/>
                <a:latin typeface="Roboto"/>
                <a:ea typeface="Roboto"/>
                <a:cs typeface="Roboto"/>
              </a:rPr>
              <a:t>It aims to find new approaches to eradicating the ethnic bias in the planning system which ultimately decimates racialised and ethnic </a:t>
            </a:r>
            <a:r>
              <a:rPr lang="en-GB" sz="2400" b="0" i="0" u="none" strike="noStrike" dirty="0" err="1">
                <a:solidFill>
                  <a:schemeClr val="accent1"/>
                </a:solidFill>
                <a:effectLst/>
                <a:latin typeface="Roboto"/>
                <a:ea typeface="Roboto"/>
                <a:cs typeface="Roboto"/>
              </a:rPr>
              <a:t>minoritised</a:t>
            </a:r>
            <a:r>
              <a:rPr lang="en-GB" sz="2400" b="0" i="0" u="none" strike="noStrike" dirty="0">
                <a:solidFill>
                  <a:schemeClr val="accent1"/>
                </a:solidFill>
                <a:effectLst/>
                <a:latin typeface="Roboto"/>
                <a:ea typeface="Roboto"/>
                <a:cs typeface="Roboto"/>
              </a:rPr>
              <a:t> communities in London by displacing and demolishing the places that sustain their livelihoods and work.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DD61CDC8-B667-57BC-93FF-2B0A66DCE353}"/>
              </a:ext>
            </a:extLst>
          </p:cNvPr>
          <p:cNvSpPr/>
          <p:nvPr/>
        </p:nvSpPr>
        <p:spPr>
          <a:xfrm>
            <a:off x="0" y="18633"/>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5F2F4"/>
          </a:solidFill>
        </p:spPr>
        <p:txBody>
          <a:bodyPr wrap="square" lIns="0" tIns="0" rIns="0" bIns="0" rtlCol="0"/>
          <a:lstStyle/>
          <a:p>
            <a:pPr algn="l" rtl="0"/>
            <a:endParaRPr/>
          </a:p>
        </p:txBody>
      </p:sp>
      <p:pic>
        <p:nvPicPr>
          <p:cNvPr id="9" name="Picture 8" descr="Shape, icon&#10;&#10;Description automatically generated">
            <a:extLst>
              <a:ext uri="{FF2B5EF4-FFF2-40B4-BE49-F238E27FC236}">
                <a16:creationId xmlns:a16="http://schemas.microsoft.com/office/drawing/2014/main" id="{8B5CC410-32AD-BA00-78EB-BE51F85F0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2875" y="720108"/>
            <a:ext cx="523875" cy="523875"/>
          </a:xfrm>
          <a:prstGeom prst="rect">
            <a:avLst/>
          </a:prstGeom>
        </p:spPr>
      </p:pic>
      <p:sp>
        <p:nvSpPr>
          <p:cNvPr id="10" name="Title 9">
            <a:extLst>
              <a:ext uri="{FF2B5EF4-FFF2-40B4-BE49-F238E27FC236}">
                <a16:creationId xmlns:a16="http://schemas.microsoft.com/office/drawing/2014/main" id="{BA297949-08E7-89CE-BD8A-6C7F03B29A3C}"/>
              </a:ext>
            </a:extLst>
          </p:cNvPr>
          <p:cNvSpPr>
            <a:spLocks noGrp="1"/>
          </p:cNvSpPr>
          <p:nvPr>
            <p:ph type="title"/>
          </p:nvPr>
        </p:nvSpPr>
        <p:spPr>
          <a:xfrm>
            <a:off x="721703" y="577996"/>
            <a:ext cx="17264269" cy="1107996"/>
          </a:xfrm>
          <a:noFill/>
        </p:spPr>
        <p:txBody>
          <a:bodyPr wrap="square" lIns="0" tIns="0" rIns="0" bIns="0" anchor="t">
            <a:spAutoFit/>
          </a:bodyPr>
          <a:lstStyle/>
          <a:p>
            <a:r>
              <a:rPr lang="en-GB" sz="3600" b="1" i="0" u="none" strike="noStrike" dirty="0">
                <a:solidFill>
                  <a:schemeClr val="accent1"/>
                </a:solidFill>
                <a:effectLst/>
                <a:latin typeface="Roboto Slab"/>
                <a:ea typeface="Roboto Slab"/>
              </a:rPr>
              <a:t>Meet the six organisations increasing economic empowerment among Black Londoners</a:t>
            </a:r>
            <a:endParaRPr lang="en-GB" dirty="0">
              <a:solidFill>
                <a:schemeClr val="accent1"/>
              </a:solidFill>
              <a:latin typeface="Roboto Slab"/>
            </a:endParaRPr>
          </a:p>
        </p:txBody>
      </p:sp>
      <p:sp>
        <p:nvSpPr>
          <p:cNvPr id="3" name="TextBox 2">
            <a:extLst>
              <a:ext uri="{FF2B5EF4-FFF2-40B4-BE49-F238E27FC236}">
                <a16:creationId xmlns:a16="http://schemas.microsoft.com/office/drawing/2014/main" id="{9930206A-241D-975B-0141-057DBCFE40E0}"/>
              </a:ext>
            </a:extLst>
          </p:cNvPr>
          <p:cNvSpPr txBox="1"/>
          <p:nvPr/>
        </p:nvSpPr>
        <p:spPr>
          <a:xfrm>
            <a:off x="744210" y="5217781"/>
            <a:ext cx="7707902" cy="6340197"/>
          </a:xfrm>
          <a:prstGeom prst="rect">
            <a:avLst/>
          </a:prstGeom>
          <a:noFill/>
        </p:spPr>
        <p:txBody>
          <a:bodyPr wrap="square" lIns="91440" tIns="45720" rIns="91440" bIns="45720" anchor="t">
            <a:spAutoFit/>
          </a:bodyPr>
          <a:lstStyle/>
          <a:p>
            <a:pPr algn="l"/>
            <a:r>
              <a:rPr lang="en-GB" sz="2000" u="sng" dirty="0">
                <a:solidFill>
                  <a:schemeClr val="accent1"/>
                </a:solidFill>
                <a:latin typeface="Roboto"/>
                <a:ea typeface="Roboto"/>
                <a:cs typeface="Roboto"/>
                <a:hlinkClick r:id="rId3">
                  <a:extLst>
                    <a:ext uri="{A12FA001-AC4F-418D-AE19-62706E023703}">
                      <ahyp:hlinkClr xmlns:ahyp="http://schemas.microsoft.com/office/drawing/2018/hyperlinkcolor" val="tx"/>
                    </a:ext>
                  </a:extLst>
                </a:hlinkClick>
              </a:rPr>
              <a:t>CommUNITY Barnet</a:t>
            </a:r>
            <a:r>
              <a:rPr lang="en-GB" sz="2000" dirty="0">
                <a:solidFill>
                  <a:schemeClr val="accent1"/>
                </a:solidFill>
                <a:latin typeface="Roboto"/>
                <a:ea typeface="Roboto"/>
                <a:cs typeface="Roboto"/>
              </a:rPr>
              <a:t> has supported small organisations in Barnet for over four decades. In response to the Black Lives Matter movement</a:t>
            </a:r>
            <a:r>
              <a:rPr lang="en-GB" sz="2000" b="0" i="0" u="none" strike="noStrike" dirty="0">
                <a:solidFill>
                  <a:schemeClr val="accent1"/>
                </a:solidFill>
                <a:effectLst/>
                <a:latin typeface="Roboto"/>
                <a:ea typeface="Roboto"/>
                <a:cs typeface="Roboto"/>
              </a:rPr>
              <a:t>, </a:t>
            </a:r>
            <a:r>
              <a:rPr lang="en-GB" sz="2000" dirty="0">
                <a:solidFill>
                  <a:schemeClr val="accent1"/>
                </a:solidFill>
                <a:latin typeface="Roboto"/>
                <a:ea typeface="Roboto"/>
                <a:cs typeface="Roboto"/>
              </a:rPr>
              <a:t>it co-founded Barnet’s Black</a:t>
            </a:r>
            <a:r>
              <a:rPr lang="en-GB" sz="2000" b="0" i="0" u="none" strike="noStrike" dirty="0">
                <a:solidFill>
                  <a:schemeClr val="accent1"/>
                </a:solidFill>
                <a:effectLst/>
                <a:latin typeface="Roboto"/>
                <a:ea typeface="Roboto"/>
                <a:cs typeface="Roboto"/>
              </a:rPr>
              <a:t>, </a:t>
            </a:r>
            <a:r>
              <a:rPr lang="en-GB" sz="2000" dirty="0">
                <a:solidFill>
                  <a:schemeClr val="accent1"/>
                </a:solidFill>
                <a:latin typeface="Roboto"/>
                <a:ea typeface="Roboto"/>
                <a:cs typeface="Roboto"/>
              </a:rPr>
              <a:t>Refugee </a:t>
            </a:r>
            <a:r>
              <a:rPr lang="en-GB" sz="2000" b="0" i="0" u="none" strike="noStrike" dirty="0">
                <a:solidFill>
                  <a:schemeClr val="accent1"/>
                </a:solidFill>
                <a:effectLst/>
                <a:latin typeface="Roboto"/>
                <a:ea typeface="Roboto"/>
                <a:cs typeface="Roboto"/>
              </a:rPr>
              <a:t>and </a:t>
            </a:r>
            <a:r>
              <a:rPr lang="en-GB" sz="2000" dirty="0">
                <a:solidFill>
                  <a:schemeClr val="accent1"/>
                </a:solidFill>
                <a:latin typeface="Roboto"/>
                <a:ea typeface="Roboto"/>
                <a:cs typeface="Roboto"/>
              </a:rPr>
              <a:t>Minority Ethnic network</a:t>
            </a:r>
            <a:r>
              <a:rPr lang="en-GB" sz="2000" b="0" i="0" u="none" strike="noStrike" dirty="0">
                <a:solidFill>
                  <a:schemeClr val="accent1"/>
                </a:solidFill>
                <a:effectLst/>
                <a:latin typeface="Roboto"/>
                <a:ea typeface="Roboto"/>
                <a:cs typeface="Roboto"/>
              </a:rPr>
              <a:t>.</a:t>
            </a:r>
          </a:p>
          <a:p>
            <a:pPr algn="l"/>
            <a:endParaRPr lang="en-US" sz="2000" dirty="0">
              <a:solidFill>
                <a:schemeClr val="accent1"/>
              </a:solidFill>
              <a:latin typeface="Roboto"/>
              <a:ea typeface="Roboto"/>
              <a:cs typeface="Roboto"/>
            </a:endParaRPr>
          </a:p>
          <a:p>
            <a:pPr algn="l"/>
            <a:r>
              <a:rPr lang="en-GB" sz="2400" dirty="0">
                <a:solidFill>
                  <a:schemeClr val="accent1"/>
                </a:solidFill>
                <a:latin typeface="Roboto"/>
                <a:ea typeface="Roboto"/>
                <a:cs typeface="Roboto"/>
              </a:rPr>
              <a:t>We are funding </a:t>
            </a:r>
            <a:r>
              <a:rPr lang="en-GB" sz="2400" dirty="0" err="1">
                <a:solidFill>
                  <a:schemeClr val="accent1"/>
                </a:solidFill>
                <a:latin typeface="Roboto"/>
                <a:ea typeface="Roboto"/>
                <a:cs typeface="Roboto"/>
              </a:rPr>
              <a:t>CommUNITY</a:t>
            </a:r>
            <a:r>
              <a:rPr lang="en-GB" sz="2400" dirty="0">
                <a:solidFill>
                  <a:schemeClr val="accent1"/>
                </a:solidFill>
                <a:latin typeface="Roboto"/>
                <a:ea typeface="Roboto"/>
                <a:cs typeface="Roboto"/>
              </a:rPr>
              <a:t> Barnet over two years</a:t>
            </a:r>
            <a:r>
              <a:rPr lang="en-GB" sz="2400" b="0" i="0" u="none" strike="noStrike" dirty="0">
                <a:solidFill>
                  <a:schemeClr val="accent1"/>
                </a:solidFill>
                <a:effectLst/>
                <a:latin typeface="Roboto"/>
                <a:ea typeface="Roboto"/>
                <a:cs typeface="Roboto"/>
              </a:rPr>
              <a:t> to </a:t>
            </a:r>
            <a:r>
              <a:rPr lang="en-GB" sz="2400" dirty="0">
                <a:solidFill>
                  <a:schemeClr val="accent1"/>
                </a:solidFill>
                <a:latin typeface="Roboto"/>
                <a:ea typeface="Roboto"/>
                <a:cs typeface="Roboto"/>
              </a:rPr>
              <a:t>research the barriers currently faced by local Black businesses. This work will inform a campaign </a:t>
            </a:r>
            <a:r>
              <a:rPr lang="en-GB" sz="2400" b="0" i="0" u="none" strike="noStrike" dirty="0">
                <a:solidFill>
                  <a:schemeClr val="accent1"/>
                </a:solidFill>
                <a:effectLst/>
                <a:latin typeface="Roboto"/>
                <a:ea typeface="Roboto"/>
                <a:cs typeface="Roboto"/>
              </a:rPr>
              <a:t>to increase </a:t>
            </a:r>
            <a:r>
              <a:rPr lang="en-GB" sz="2400" dirty="0">
                <a:solidFill>
                  <a:schemeClr val="accent1"/>
                </a:solidFill>
                <a:latin typeface="Roboto"/>
                <a:ea typeface="Roboto"/>
                <a:cs typeface="Roboto"/>
              </a:rPr>
              <a:t>investment </a:t>
            </a:r>
            <a:r>
              <a:rPr lang="en-GB" sz="2400" b="0" i="0" u="none" strike="noStrike" dirty="0">
                <a:solidFill>
                  <a:schemeClr val="accent1"/>
                </a:solidFill>
                <a:effectLst/>
                <a:latin typeface="Roboto"/>
                <a:ea typeface="Roboto"/>
                <a:cs typeface="Roboto"/>
              </a:rPr>
              <a:t>and </a:t>
            </a:r>
            <a:r>
              <a:rPr lang="en-GB" sz="2400" dirty="0">
                <a:solidFill>
                  <a:schemeClr val="accent1"/>
                </a:solidFill>
                <a:latin typeface="Roboto"/>
                <a:ea typeface="Roboto"/>
                <a:cs typeface="Roboto"/>
              </a:rPr>
              <a:t>support </a:t>
            </a:r>
            <a:r>
              <a:rPr lang="en-GB" sz="2400" b="0" i="0" u="none" strike="noStrike" dirty="0">
                <a:solidFill>
                  <a:schemeClr val="accent1"/>
                </a:solidFill>
                <a:effectLst/>
                <a:latin typeface="Roboto"/>
                <a:ea typeface="Roboto"/>
                <a:cs typeface="Roboto"/>
              </a:rPr>
              <a:t>of </a:t>
            </a:r>
            <a:r>
              <a:rPr lang="en-GB" sz="2400" dirty="0">
                <a:solidFill>
                  <a:schemeClr val="accent1"/>
                </a:solidFill>
                <a:latin typeface="Roboto"/>
                <a:ea typeface="Roboto"/>
                <a:cs typeface="Roboto"/>
              </a:rPr>
              <a:t>Black social enterprise and entrepreneurs. </a:t>
            </a:r>
          </a:p>
          <a:p>
            <a:pPr algn="l"/>
            <a:endParaRPr lang="en-GB" sz="2400" dirty="0">
              <a:solidFill>
                <a:schemeClr val="accent1"/>
              </a:solidFill>
              <a:latin typeface="Roboto"/>
              <a:ea typeface="Roboto"/>
              <a:cs typeface="Roboto"/>
            </a:endParaRPr>
          </a:p>
          <a:p>
            <a:pPr algn="l"/>
            <a:r>
              <a:rPr lang="en-GB" sz="2400" dirty="0">
                <a:solidFill>
                  <a:schemeClr val="accent1"/>
                </a:solidFill>
                <a:latin typeface="Roboto"/>
                <a:ea typeface="Roboto"/>
                <a:cs typeface="Roboto"/>
              </a:rPr>
              <a:t>It </a:t>
            </a:r>
            <a:r>
              <a:rPr lang="en-GB" sz="2400" b="0" i="0" u="none" strike="noStrike" dirty="0">
                <a:solidFill>
                  <a:schemeClr val="accent1"/>
                </a:solidFill>
                <a:effectLst/>
                <a:latin typeface="Roboto"/>
                <a:ea typeface="Roboto"/>
                <a:cs typeface="Roboto"/>
              </a:rPr>
              <a:t>will </a:t>
            </a:r>
            <a:r>
              <a:rPr lang="en-GB" sz="2400" dirty="0">
                <a:solidFill>
                  <a:schemeClr val="accent1"/>
                </a:solidFill>
                <a:latin typeface="Roboto"/>
                <a:ea typeface="Roboto"/>
                <a:cs typeface="Roboto"/>
              </a:rPr>
              <a:t>develop cross sector partnerships, to influence </a:t>
            </a:r>
            <a:r>
              <a:rPr lang="en-GB" sz="2400" b="0" i="0" u="none" strike="noStrike" dirty="0">
                <a:solidFill>
                  <a:schemeClr val="accent1"/>
                </a:solidFill>
                <a:effectLst/>
                <a:latin typeface="Roboto"/>
                <a:ea typeface="Roboto"/>
                <a:cs typeface="Roboto"/>
              </a:rPr>
              <a:t>and </a:t>
            </a:r>
            <a:r>
              <a:rPr lang="en-GB" sz="2400" dirty="0">
                <a:solidFill>
                  <a:schemeClr val="accent1"/>
                </a:solidFill>
                <a:latin typeface="Roboto"/>
                <a:ea typeface="Roboto"/>
                <a:cs typeface="Roboto"/>
              </a:rPr>
              <a:t>shift the policy </a:t>
            </a:r>
            <a:r>
              <a:rPr lang="en-GB" sz="2400" b="0" i="0" u="none" strike="noStrike" dirty="0">
                <a:solidFill>
                  <a:schemeClr val="accent1"/>
                </a:solidFill>
                <a:effectLst/>
                <a:latin typeface="Roboto"/>
                <a:ea typeface="Roboto"/>
                <a:cs typeface="Roboto"/>
              </a:rPr>
              <a:t>and </a:t>
            </a:r>
            <a:r>
              <a:rPr lang="en-GB" sz="2400" dirty="0">
                <a:solidFill>
                  <a:schemeClr val="accent1"/>
                </a:solidFill>
                <a:latin typeface="Roboto"/>
                <a:ea typeface="Roboto"/>
                <a:cs typeface="Roboto"/>
              </a:rPr>
              <a:t>operations of decision makers, particularly around the design</a:t>
            </a:r>
            <a:r>
              <a:rPr lang="en-GB" sz="2400" b="0" i="0" u="none" strike="noStrike" dirty="0">
                <a:solidFill>
                  <a:schemeClr val="accent1"/>
                </a:solidFill>
                <a:effectLst/>
                <a:latin typeface="Roboto"/>
                <a:ea typeface="Roboto"/>
                <a:cs typeface="Roboto"/>
              </a:rPr>
              <a:t>, </a:t>
            </a:r>
            <a:r>
              <a:rPr lang="en-GB" sz="2400" dirty="0">
                <a:solidFill>
                  <a:schemeClr val="accent1"/>
                </a:solidFill>
                <a:latin typeface="Roboto"/>
                <a:ea typeface="Roboto"/>
                <a:cs typeface="Roboto"/>
              </a:rPr>
              <a:t>commissioning and delivery of </a:t>
            </a:r>
            <a:r>
              <a:rPr lang="en-GB" sz="2400" b="0" i="0" u="none" strike="noStrike" dirty="0">
                <a:solidFill>
                  <a:schemeClr val="accent1"/>
                </a:solidFill>
                <a:effectLst/>
                <a:latin typeface="Roboto"/>
                <a:ea typeface="Roboto"/>
                <a:cs typeface="Roboto"/>
              </a:rPr>
              <a:t>services </a:t>
            </a:r>
            <a:r>
              <a:rPr lang="en-GB" sz="2400" dirty="0">
                <a:solidFill>
                  <a:schemeClr val="accent1"/>
                </a:solidFill>
                <a:latin typeface="Roboto"/>
                <a:ea typeface="Roboto"/>
                <a:cs typeface="Roboto"/>
              </a:rPr>
              <a:t>resulting in increased economic power and sustainability for Black businesses in Barnet</a:t>
            </a:r>
            <a:r>
              <a:rPr lang="en-GB" sz="2400" b="0" i="0" u="none" strike="noStrike" dirty="0">
                <a:solidFill>
                  <a:schemeClr val="accent1"/>
                </a:solidFill>
                <a:effectLst/>
                <a:latin typeface="Roboto"/>
                <a:ea typeface="Roboto"/>
                <a:cs typeface="Roboto"/>
              </a:rPr>
              <a:t>.</a:t>
            </a:r>
            <a:endParaRPr lang="en-GB" sz="2400" dirty="0">
              <a:solidFill>
                <a:schemeClr val="accent1"/>
              </a:solidFill>
              <a:latin typeface="Roboto"/>
              <a:ea typeface="Roboto"/>
              <a:cs typeface="Roboto"/>
            </a:endParaRPr>
          </a:p>
          <a:p>
            <a:pPr algn="l"/>
            <a:endParaRPr lang="en-GB" b="0" i="0" u="none" strike="noStrike" dirty="0">
              <a:solidFill>
                <a:schemeClr val="accent1"/>
              </a:solidFill>
              <a:effectLst/>
              <a:latin typeface="Helvetica Neue"/>
            </a:endParaRPr>
          </a:p>
        </p:txBody>
      </p:sp>
      <p:sp>
        <p:nvSpPr>
          <p:cNvPr id="5" name="TextBox 4">
            <a:extLst>
              <a:ext uri="{FF2B5EF4-FFF2-40B4-BE49-F238E27FC236}">
                <a16:creationId xmlns:a16="http://schemas.microsoft.com/office/drawing/2014/main" id="{F2A19D59-D33F-B69E-940C-9DD147ADA4CF}"/>
              </a:ext>
            </a:extLst>
          </p:cNvPr>
          <p:cNvSpPr txBox="1"/>
          <p:nvPr/>
        </p:nvSpPr>
        <p:spPr>
          <a:xfrm>
            <a:off x="9729101" y="5304700"/>
            <a:ext cx="8265216" cy="4862870"/>
          </a:xfrm>
          <a:prstGeom prst="rect">
            <a:avLst/>
          </a:prstGeom>
          <a:noFill/>
        </p:spPr>
        <p:txBody>
          <a:bodyPr wrap="square" lIns="91440" tIns="45720" rIns="91440" bIns="45720" anchor="t">
            <a:spAutoFit/>
          </a:bodyPr>
          <a:lstStyle/>
          <a:p>
            <a:pPr algn="l"/>
            <a:r>
              <a:rPr lang="en-GB" sz="2000" i="0" u="sng" strike="noStrike" dirty="0">
                <a:solidFill>
                  <a:schemeClr val="accent1"/>
                </a:solidFill>
                <a:effectLst/>
                <a:latin typeface="Roboto"/>
                <a:ea typeface="Roboto"/>
                <a:cs typeface="Roboto"/>
                <a:hlinkClick r:id="rId4">
                  <a:extLst>
                    <a:ext uri="{A12FA001-AC4F-418D-AE19-62706E023703}">
                      <ahyp:hlinkClr xmlns:ahyp="http://schemas.microsoft.com/office/drawing/2018/hyperlinkcolor" val="tx"/>
                    </a:ext>
                  </a:extLst>
                </a:hlinkClick>
              </a:rPr>
              <a:t>The </a:t>
            </a:r>
            <a:r>
              <a:rPr lang="en-GB" sz="2000" u="sng" dirty="0">
                <a:solidFill>
                  <a:schemeClr val="accent1"/>
                </a:solidFill>
                <a:latin typeface="Roboto"/>
                <a:ea typeface="Roboto"/>
                <a:cs typeface="Roboto"/>
                <a:hlinkClick r:id="rId4">
                  <a:extLst>
                    <a:ext uri="{A12FA001-AC4F-418D-AE19-62706E023703}">
                      <ahyp:hlinkClr xmlns:ahyp="http://schemas.microsoft.com/office/drawing/2018/hyperlinkcolor" val="tx"/>
                    </a:ext>
                  </a:extLst>
                </a:hlinkClick>
              </a:rPr>
              <a:t>New Black Film Collective</a:t>
            </a:r>
            <a:r>
              <a:rPr lang="en-GB" sz="2000" dirty="0">
                <a:solidFill>
                  <a:schemeClr val="accent1"/>
                </a:solidFill>
                <a:latin typeface="Roboto"/>
                <a:ea typeface="Roboto"/>
                <a:cs typeface="Roboto"/>
              </a:rPr>
              <a:t> </a:t>
            </a:r>
            <a:r>
              <a:rPr lang="en-GB" sz="2000" b="0" i="0" u="none" strike="noStrike" dirty="0">
                <a:solidFill>
                  <a:schemeClr val="accent1"/>
                </a:solidFill>
                <a:effectLst/>
                <a:latin typeface="Roboto"/>
                <a:ea typeface="Roboto"/>
                <a:cs typeface="Roboto"/>
              </a:rPr>
              <a:t>is </a:t>
            </a:r>
            <a:r>
              <a:rPr lang="en-GB" sz="2000" dirty="0">
                <a:solidFill>
                  <a:schemeClr val="accent1"/>
                </a:solidFill>
                <a:latin typeface="Roboto"/>
                <a:ea typeface="Roboto"/>
                <a:cs typeface="Roboto"/>
              </a:rPr>
              <a:t>a nationwide network </a:t>
            </a:r>
            <a:r>
              <a:rPr lang="en-GB" sz="2000" b="0" i="0" u="none" strike="noStrike" dirty="0">
                <a:solidFill>
                  <a:schemeClr val="accent1"/>
                </a:solidFill>
                <a:effectLst/>
                <a:latin typeface="Roboto"/>
                <a:ea typeface="Roboto"/>
                <a:cs typeface="Roboto"/>
              </a:rPr>
              <a:t>of </a:t>
            </a:r>
            <a:r>
              <a:rPr lang="en-GB" sz="2000" dirty="0">
                <a:solidFill>
                  <a:schemeClr val="accent1"/>
                </a:solidFill>
                <a:latin typeface="Roboto"/>
                <a:ea typeface="Roboto"/>
                <a:cs typeface="Roboto"/>
              </a:rPr>
              <a:t>film producers, educators and programmers</a:t>
            </a:r>
            <a:r>
              <a:rPr lang="en-GB" sz="2000" b="0" i="0" u="none" strike="noStrike" dirty="0">
                <a:solidFill>
                  <a:schemeClr val="accent1"/>
                </a:solidFill>
                <a:effectLst/>
                <a:latin typeface="Roboto"/>
                <a:ea typeface="Roboto"/>
                <a:cs typeface="Roboto"/>
              </a:rPr>
              <a:t>. </a:t>
            </a:r>
            <a:r>
              <a:rPr lang="en-GB" sz="2000" dirty="0">
                <a:solidFill>
                  <a:schemeClr val="accent1"/>
                </a:solidFill>
                <a:latin typeface="Roboto"/>
                <a:ea typeface="Roboto"/>
                <a:cs typeface="Roboto"/>
              </a:rPr>
              <a:t>Its aim is to become the UK's leading agency for </a:t>
            </a:r>
            <a:r>
              <a:rPr lang="en-GB" sz="2000" b="0" i="0" u="none" strike="noStrike" dirty="0">
                <a:solidFill>
                  <a:schemeClr val="accent1"/>
                </a:solidFill>
                <a:effectLst/>
                <a:latin typeface="Roboto"/>
                <a:ea typeface="Roboto"/>
                <a:cs typeface="Roboto"/>
              </a:rPr>
              <a:t>Black </a:t>
            </a:r>
            <a:r>
              <a:rPr lang="en-GB" sz="2000" dirty="0">
                <a:solidFill>
                  <a:schemeClr val="accent1"/>
                </a:solidFill>
                <a:latin typeface="Roboto"/>
                <a:ea typeface="Roboto"/>
                <a:cs typeface="Roboto"/>
              </a:rPr>
              <a:t>film - providing support </a:t>
            </a:r>
            <a:r>
              <a:rPr lang="en-GB" sz="2000" b="0" i="0" u="none" strike="noStrike" dirty="0">
                <a:solidFill>
                  <a:schemeClr val="accent1"/>
                </a:solidFill>
                <a:effectLst/>
                <a:latin typeface="Roboto"/>
                <a:ea typeface="Roboto"/>
                <a:cs typeface="Roboto"/>
              </a:rPr>
              <a:t>and </a:t>
            </a:r>
            <a:r>
              <a:rPr lang="en-GB" sz="2000" dirty="0">
                <a:solidFill>
                  <a:schemeClr val="accent1"/>
                </a:solidFill>
                <a:latin typeface="Roboto"/>
                <a:ea typeface="Roboto"/>
                <a:cs typeface="Roboto"/>
              </a:rPr>
              <a:t>development for Black people in a range of roles related to film</a:t>
            </a:r>
            <a:r>
              <a:rPr lang="en-GB" sz="2000" b="0" i="0" u="none" strike="noStrike" dirty="0">
                <a:solidFill>
                  <a:schemeClr val="accent1"/>
                </a:solidFill>
                <a:effectLst/>
                <a:latin typeface="Roboto"/>
                <a:ea typeface="Roboto"/>
                <a:cs typeface="Roboto"/>
              </a:rPr>
              <a:t>.</a:t>
            </a:r>
          </a:p>
          <a:p>
            <a:pPr algn="l"/>
            <a:endParaRPr lang="en-US" sz="2000" dirty="0">
              <a:solidFill>
                <a:schemeClr val="accent1"/>
              </a:solidFill>
              <a:latin typeface="Roboto"/>
              <a:ea typeface="Roboto"/>
              <a:cs typeface="Roboto"/>
            </a:endParaRPr>
          </a:p>
          <a:p>
            <a:pPr algn="l"/>
            <a:r>
              <a:rPr lang="en-GB" sz="2400" dirty="0">
                <a:solidFill>
                  <a:schemeClr val="accent1"/>
                </a:solidFill>
                <a:latin typeface="Roboto"/>
                <a:ea typeface="Roboto"/>
                <a:cs typeface="Roboto"/>
              </a:rPr>
              <a:t>We have provided a development </a:t>
            </a:r>
            <a:r>
              <a:rPr lang="en-GB" sz="2400" b="0" i="0" u="none" strike="noStrike" dirty="0">
                <a:solidFill>
                  <a:schemeClr val="accent1"/>
                </a:solidFill>
                <a:effectLst/>
                <a:latin typeface="Roboto"/>
                <a:ea typeface="Roboto"/>
                <a:cs typeface="Roboto"/>
              </a:rPr>
              <a:t>grant to build </a:t>
            </a:r>
            <a:r>
              <a:rPr lang="en-GB" sz="2400" dirty="0">
                <a:solidFill>
                  <a:schemeClr val="accent1"/>
                </a:solidFill>
                <a:latin typeface="Roboto"/>
                <a:ea typeface="Roboto"/>
                <a:cs typeface="Roboto"/>
              </a:rPr>
              <a:t>the capacity of the organisation to research, advocate and build on </a:t>
            </a:r>
            <a:r>
              <a:rPr lang="en-GB" sz="2400" b="0" i="0" u="none" strike="noStrike" dirty="0">
                <a:solidFill>
                  <a:schemeClr val="accent1"/>
                </a:solidFill>
                <a:effectLst/>
                <a:latin typeface="Roboto"/>
                <a:ea typeface="Roboto"/>
                <a:cs typeface="Roboto"/>
              </a:rPr>
              <a:t>an </a:t>
            </a:r>
            <a:r>
              <a:rPr lang="en-GB" sz="2400" dirty="0">
                <a:solidFill>
                  <a:schemeClr val="accent1"/>
                </a:solidFill>
                <a:latin typeface="Roboto"/>
                <a:ea typeface="Roboto"/>
                <a:cs typeface="Roboto"/>
              </a:rPr>
              <a:t>existing campaign by the NASUWT (Teacher’s Union). </a:t>
            </a:r>
          </a:p>
          <a:p>
            <a:pPr algn="l"/>
            <a:endParaRPr lang="en-GB" sz="2400" dirty="0">
              <a:solidFill>
                <a:schemeClr val="accent1"/>
              </a:solidFill>
              <a:latin typeface="Roboto"/>
              <a:ea typeface="Roboto"/>
              <a:cs typeface="Roboto"/>
            </a:endParaRPr>
          </a:p>
          <a:p>
            <a:pPr algn="l"/>
            <a:r>
              <a:rPr lang="en-GB" sz="2400" dirty="0">
                <a:solidFill>
                  <a:schemeClr val="accent1"/>
                </a:solidFill>
                <a:latin typeface="Roboto"/>
                <a:ea typeface="Roboto"/>
                <a:cs typeface="Roboto"/>
              </a:rPr>
              <a:t>The campaign is urging </a:t>
            </a:r>
            <a:r>
              <a:rPr lang="en-GB" sz="2400" b="0" i="0" u="none" strike="noStrike" dirty="0">
                <a:solidFill>
                  <a:schemeClr val="accent1"/>
                </a:solidFill>
                <a:effectLst/>
                <a:latin typeface="Roboto"/>
                <a:ea typeface="Roboto"/>
                <a:cs typeface="Roboto"/>
              </a:rPr>
              <a:t>the </a:t>
            </a:r>
            <a:r>
              <a:rPr lang="en-GB" sz="2400" dirty="0">
                <a:solidFill>
                  <a:schemeClr val="accent1"/>
                </a:solidFill>
                <a:latin typeface="Roboto"/>
                <a:ea typeface="Roboto"/>
                <a:cs typeface="Roboto"/>
              </a:rPr>
              <a:t>government </a:t>
            </a:r>
            <a:r>
              <a:rPr lang="en-GB" sz="2400" b="0" i="0" u="none" strike="noStrike" dirty="0">
                <a:solidFill>
                  <a:schemeClr val="accent1"/>
                </a:solidFill>
                <a:effectLst/>
                <a:latin typeface="Roboto"/>
                <a:ea typeface="Roboto"/>
                <a:cs typeface="Roboto"/>
              </a:rPr>
              <a:t>and </a:t>
            </a:r>
            <a:r>
              <a:rPr lang="en-GB" sz="2400" dirty="0">
                <a:solidFill>
                  <a:schemeClr val="accent1"/>
                </a:solidFill>
                <a:latin typeface="Roboto"/>
                <a:ea typeface="Roboto"/>
                <a:cs typeface="Roboto"/>
              </a:rPr>
              <a:t>employers </a:t>
            </a:r>
            <a:r>
              <a:rPr lang="en-GB" sz="2400" b="0" i="0" u="none" strike="noStrike" dirty="0">
                <a:solidFill>
                  <a:schemeClr val="accent1"/>
                </a:solidFill>
                <a:effectLst/>
                <a:latin typeface="Roboto"/>
                <a:ea typeface="Roboto"/>
                <a:cs typeface="Roboto"/>
              </a:rPr>
              <a:t>to </a:t>
            </a:r>
            <a:r>
              <a:rPr lang="en-GB" sz="2400" dirty="0">
                <a:solidFill>
                  <a:schemeClr val="accent1"/>
                </a:solidFill>
                <a:latin typeface="Roboto"/>
                <a:ea typeface="Roboto"/>
                <a:cs typeface="Roboto"/>
              </a:rPr>
              <a:t>close the discriminatory gap </a:t>
            </a:r>
            <a:r>
              <a:rPr lang="en-GB" sz="2400" b="0" i="0" u="none" strike="noStrike" dirty="0">
                <a:solidFill>
                  <a:schemeClr val="accent1"/>
                </a:solidFill>
                <a:effectLst/>
                <a:latin typeface="Roboto"/>
                <a:ea typeface="Roboto"/>
                <a:cs typeface="Roboto"/>
              </a:rPr>
              <a:t>in </a:t>
            </a:r>
            <a:r>
              <a:rPr lang="en-GB" sz="2400" dirty="0">
                <a:solidFill>
                  <a:schemeClr val="accent1"/>
                </a:solidFill>
                <a:latin typeface="Roboto"/>
                <a:ea typeface="Roboto"/>
                <a:cs typeface="Roboto"/>
              </a:rPr>
              <a:t>pay and career progression between Black teachers and their White colleagues through a Better Deal for Teachers</a:t>
            </a:r>
            <a:r>
              <a:rPr lang="en-GB" sz="2400" b="0" i="0" u="none" strike="noStrike" dirty="0">
                <a:solidFill>
                  <a:schemeClr val="accent1"/>
                </a:solidFill>
                <a:effectLst/>
                <a:latin typeface="Roboto"/>
                <a:ea typeface="Roboto"/>
                <a:cs typeface="Roboto"/>
              </a:rPr>
              <a:t>.</a:t>
            </a:r>
            <a:endParaRPr lang="en-GB" sz="2400" dirty="0">
              <a:solidFill>
                <a:schemeClr val="accent1"/>
              </a:solidFill>
              <a:latin typeface="Roboto"/>
              <a:ea typeface="Roboto"/>
              <a:cs typeface="Roboto"/>
            </a:endParaRPr>
          </a:p>
          <a:p>
            <a:pPr algn="l"/>
            <a:endParaRPr lang="en-GB" b="0" i="0" u="none" strike="noStrike" dirty="0">
              <a:solidFill>
                <a:schemeClr val="accent1"/>
              </a:solidFill>
              <a:effectLst/>
              <a:latin typeface="Helvetica Neue" panose="02000503000000020004" pitchFamily="2" charset="0"/>
            </a:endParaRPr>
          </a:p>
        </p:txBody>
      </p:sp>
      <p:pic>
        <p:nvPicPr>
          <p:cNvPr id="2" name="Picture 1">
            <a:extLst>
              <a:ext uri="{FF2B5EF4-FFF2-40B4-BE49-F238E27FC236}">
                <a16:creationId xmlns:a16="http://schemas.microsoft.com/office/drawing/2014/main" id="{CF835E06-F23A-844E-7DA3-4EDE9D62659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2224" y="1880651"/>
            <a:ext cx="7717042" cy="3001071"/>
          </a:xfrm>
          <a:prstGeom prst="rect">
            <a:avLst/>
          </a:prstGeom>
        </p:spPr>
      </p:pic>
      <p:pic>
        <p:nvPicPr>
          <p:cNvPr id="4" name="Picture 3">
            <a:extLst>
              <a:ext uri="{FF2B5EF4-FFF2-40B4-BE49-F238E27FC236}">
                <a16:creationId xmlns:a16="http://schemas.microsoft.com/office/drawing/2014/main" id="{3E1F5F23-FFCD-0391-C6E4-B8B08963925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862971" y="1827513"/>
            <a:ext cx="7990945" cy="3107590"/>
          </a:xfrm>
          <a:prstGeom prst="rect">
            <a:avLst/>
          </a:prstGeom>
        </p:spPr>
      </p:pic>
    </p:spTree>
    <p:extLst>
      <p:ext uri="{BB962C8B-B14F-4D97-AF65-F5344CB8AC3E}">
        <p14:creationId xmlns:p14="http://schemas.microsoft.com/office/powerpoint/2010/main" val="1598168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0A403F9-3133-C204-E745-57253688D76A}"/>
              </a:ext>
            </a:extLst>
          </p:cNvPr>
          <p:cNvSpPr/>
          <p:nvPr/>
        </p:nvSpPr>
        <p:spPr>
          <a:xfrm>
            <a:off x="0" y="18633"/>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5F2F4"/>
          </a:solidFill>
        </p:spPr>
        <p:txBody>
          <a:bodyPr wrap="square" lIns="0" tIns="0" rIns="0" bIns="0" rtlCol="0"/>
          <a:lstStyle/>
          <a:p>
            <a:pPr algn="l" rtl="0"/>
            <a:endParaRPr/>
          </a:p>
        </p:txBody>
      </p:sp>
      <p:graphicFrame>
        <p:nvGraphicFramePr>
          <p:cNvPr id="5" name="Table 4">
            <a:extLst>
              <a:ext uri="{FF2B5EF4-FFF2-40B4-BE49-F238E27FC236}">
                <a16:creationId xmlns:a16="http://schemas.microsoft.com/office/drawing/2014/main" id="{C5F550B5-2197-170E-8720-36E5DA9E9930}"/>
              </a:ext>
            </a:extLst>
          </p:cNvPr>
          <p:cNvGraphicFramePr>
            <a:graphicFrameLocks noGrp="1"/>
          </p:cNvGraphicFramePr>
          <p:nvPr>
            <p:extLst>
              <p:ext uri="{D42A27DB-BD31-4B8C-83A1-F6EECF244321}">
                <p14:modId xmlns:p14="http://schemas.microsoft.com/office/powerpoint/2010/main" val="1258722368"/>
              </p:ext>
            </p:extLst>
          </p:nvPr>
        </p:nvGraphicFramePr>
        <p:xfrm>
          <a:off x="1943432" y="1658172"/>
          <a:ext cx="14040584" cy="9060180"/>
        </p:xfrm>
        <a:graphic>
          <a:graphicData uri="http://schemas.openxmlformats.org/drawingml/2006/table">
            <a:tbl>
              <a:tblPr firstRow="1" bandRow="1">
                <a:tableStyleId>{5C22544A-7EE6-4342-B048-85BDC9FD1C3A}</a:tableStyleId>
              </a:tblPr>
              <a:tblGrid>
                <a:gridCol w="6735818">
                  <a:extLst>
                    <a:ext uri="{9D8B030D-6E8A-4147-A177-3AD203B41FA5}">
                      <a16:colId xmlns:a16="http://schemas.microsoft.com/office/drawing/2014/main" val="2182307881"/>
                    </a:ext>
                  </a:extLst>
                </a:gridCol>
                <a:gridCol w="7304766">
                  <a:extLst>
                    <a:ext uri="{9D8B030D-6E8A-4147-A177-3AD203B41FA5}">
                      <a16:colId xmlns:a16="http://schemas.microsoft.com/office/drawing/2014/main" val="3588757755"/>
                    </a:ext>
                  </a:extLst>
                </a:gridCol>
              </a:tblGrid>
              <a:tr h="634641">
                <a:tc>
                  <a:txBody>
                    <a:bodyPr/>
                    <a:lstStyle/>
                    <a:p>
                      <a:pPr fontAlgn="t"/>
                      <a:endParaRPr lang="en-US" sz="2000">
                        <a:effectLst/>
                        <a:latin typeface="Roboto"/>
                      </a:endParaRPr>
                    </a:p>
                    <a:p>
                      <a:pPr rtl="0" fontAlgn="base"/>
                      <a:r>
                        <a:rPr lang="en-US" sz="2000">
                          <a:effectLst/>
                          <a:latin typeface="Roboto"/>
                        </a:rPr>
                        <a:t>Tuesday 5 September 2023 </a:t>
                      </a:r>
                    </a:p>
                  </a:txBody>
                  <a:tcPr>
                    <a:lnL w="9525" cap="flat" cmpd="sng" algn="ctr">
                      <a:solidFill>
                        <a:srgbClr val="F03418"/>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903218"/>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t"/>
                      <a:endParaRPr lang="en-US" sz="2000">
                        <a:effectLst/>
                        <a:latin typeface="Roboto"/>
                      </a:endParaRPr>
                    </a:p>
                    <a:p>
                      <a:pPr rtl="0" fontAlgn="base"/>
                      <a:r>
                        <a:rPr lang="en-US" sz="2000">
                          <a:effectLst/>
                          <a:latin typeface="Roboto"/>
                        </a:rPr>
                        <a:t>Launch of fund and opening of EOIs  </a:t>
                      </a:r>
                    </a:p>
                  </a:txBody>
                  <a:tcPr>
                    <a:lnL w="9525" cap="flat" cmpd="sng" algn="ctr">
                      <a:solidFill>
                        <a:srgbClr val="000000"/>
                      </a:solidFill>
                      <a:prstDash val="solid"/>
                      <a:round/>
                      <a:headEnd type="none" w="med" len="med"/>
                      <a:tailEnd type="none" w="med" len="med"/>
                    </a:lnL>
                    <a:lnR w="9525" cap="flat" cmpd="sng" algn="ctr">
                      <a:solidFill>
                        <a:srgbClr val="B03618"/>
                      </a:solidFill>
                      <a:prstDash val="solid"/>
                      <a:round/>
                      <a:headEnd type="none" w="med" len="med"/>
                      <a:tailEnd type="none" w="med" len="med"/>
                    </a:lnR>
                    <a:lnT w="9525" cap="flat" cmpd="sng" algn="ctr">
                      <a:solidFill>
                        <a:srgbClr val="F03718"/>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2109202"/>
                  </a:ext>
                </a:extLst>
              </a:tr>
              <a:tr h="634641">
                <a:tc>
                  <a:txBody>
                    <a:bodyPr/>
                    <a:lstStyle/>
                    <a:p>
                      <a:pPr fontAlgn="t"/>
                      <a:endParaRPr lang="en-US" sz="2150">
                        <a:solidFill>
                          <a:schemeClr val="bg1"/>
                        </a:solidFill>
                        <a:effectLst/>
                        <a:latin typeface="Roboto"/>
                      </a:endParaRPr>
                    </a:p>
                    <a:p>
                      <a:pPr rtl="0" fontAlgn="base"/>
                      <a:r>
                        <a:rPr lang="en-US" sz="2150">
                          <a:solidFill>
                            <a:schemeClr val="bg1"/>
                          </a:solidFill>
                          <a:effectLst/>
                          <a:latin typeface="Roboto"/>
                        </a:rPr>
                        <a:t>Tuesday 19 and Thursday 21 September 2023 </a:t>
                      </a:r>
                    </a:p>
                  </a:txBody>
                  <a:tcPr>
                    <a:lnL w="9525" cap="flat" cmpd="sng" algn="ctr">
                      <a:solidFill>
                        <a:srgbClr val="303918"/>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75000"/>
                      </a:schemeClr>
                    </a:solidFill>
                  </a:tcPr>
                </a:tc>
                <a:tc>
                  <a:txBody>
                    <a:bodyPr/>
                    <a:lstStyle/>
                    <a:p>
                      <a:pPr fontAlgn="t"/>
                      <a:endParaRPr lang="en-US" sz="2150">
                        <a:solidFill>
                          <a:schemeClr val="bg1"/>
                        </a:solidFill>
                        <a:effectLst/>
                        <a:latin typeface="Roboto"/>
                      </a:endParaRPr>
                    </a:p>
                    <a:p>
                      <a:pPr rtl="0" fontAlgn="base"/>
                      <a:endParaRPr lang="en-US" sz="2150">
                        <a:solidFill>
                          <a:schemeClr val="bg1"/>
                        </a:solidFill>
                        <a:effectLst/>
                        <a:latin typeface="Roboto"/>
                      </a:endParaRPr>
                    </a:p>
                  </a:txBody>
                  <a:tcPr>
                    <a:lnL w="9525" cap="flat" cmpd="sng" algn="ctr">
                      <a:solidFill>
                        <a:srgbClr val="000000"/>
                      </a:solidFill>
                      <a:prstDash val="solid"/>
                      <a:round/>
                      <a:headEnd type="none" w="med" len="med"/>
                      <a:tailEnd type="none" w="med" len="med"/>
                    </a:lnL>
                    <a:lnR w="9525" cap="flat" cmpd="sng" algn="ctr">
                      <a:solidFill>
                        <a:srgbClr val="F03218"/>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796594596"/>
                  </a:ext>
                </a:extLst>
              </a:tr>
              <a:tr h="1497754">
                <a:tc>
                  <a:txBody>
                    <a:bodyPr/>
                    <a:lstStyle/>
                    <a:p>
                      <a:pPr fontAlgn="t"/>
                      <a:endParaRPr lang="en-US" sz="2150">
                        <a:solidFill>
                          <a:schemeClr val="bg1"/>
                        </a:solidFill>
                        <a:effectLst/>
                        <a:latin typeface="Roboto"/>
                      </a:endParaRPr>
                    </a:p>
                    <a:p>
                      <a:pPr marL="342900" lvl="0" indent="-342900" rtl="0" fontAlgn="base">
                        <a:buFont typeface="Arial" panose="020B0604020202020204" pitchFamily="34" charset="0"/>
                        <a:buChar char="•"/>
                      </a:pPr>
                      <a:r>
                        <a:rPr lang="en-US" sz="2150">
                          <a:solidFill>
                            <a:schemeClr val="bg1"/>
                          </a:solidFill>
                          <a:effectLst/>
                          <a:latin typeface="Roboto"/>
                        </a:rPr>
                        <a:t>Monday 25</a:t>
                      </a:r>
                      <a:r>
                        <a:rPr lang="en-US" sz="2150" baseline="30000">
                          <a:solidFill>
                            <a:schemeClr val="bg1"/>
                          </a:solidFill>
                          <a:effectLst/>
                          <a:latin typeface="Roboto"/>
                        </a:rPr>
                        <a:t> </a:t>
                      </a:r>
                      <a:r>
                        <a:rPr lang="en-US" sz="2150">
                          <a:solidFill>
                            <a:schemeClr val="bg1"/>
                          </a:solidFill>
                          <a:effectLst/>
                          <a:latin typeface="Roboto"/>
                        </a:rPr>
                        <a:t>September 2023 </a:t>
                      </a:r>
                    </a:p>
                    <a:p>
                      <a:pPr marL="342900" lvl="0" indent="-342900" rtl="0" fontAlgn="base">
                        <a:buFont typeface="Arial" panose="020B0604020202020204" pitchFamily="34" charset="0"/>
                        <a:buChar char="•"/>
                      </a:pPr>
                      <a:r>
                        <a:rPr lang="en-US" sz="2150">
                          <a:solidFill>
                            <a:schemeClr val="bg1"/>
                          </a:solidFill>
                          <a:effectLst/>
                          <a:latin typeface="Roboto"/>
                        </a:rPr>
                        <a:t>Tuesday 26 September 2023 </a:t>
                      </a:r>
                    </a:p>
                    <a:p>
                      <a:pPr marL="342900" lvl="0" indent="-342900" rtl="0" fontAlgn="base">
                        <a:buFont typeface="Arial" panose="020B0604020202020204" pitchFamily="34" charset="0"/>
                        <a:buChar char="•"/>
                      </a:pPr>
                      <a:r>
                        <a:rPr lang="en-US" sz="2150">
                          <a:solidFill>
                            <a:schemeClr val="bg1"/>
                          </a:solidFill>
                          <a:effectLst/>
                          <a:latin typeface="Roboto"/>
                        </a:rPr>
                        <a:t>Tuesday 3 October 2023 </a:t>
                      </a:r>
                    </a:p>
                    <a:p>
                      <a:pPr marL="342900" lvl="0" indent="-342900" rtl="0" fontAlgn="base">
                        <a:buFont typeface="Arial" panose="020B0604020202020204" pitchFamily="34" charset="0"/>
                        <a:buChar char="•"/>
                      </a:pPr>
                      <a:r>
                        <a:rPr lang="en-US" sz="2150">
                          <a:solidFill>
                            <a:schemeClr val="bg1"/>
                          </a:solidFill>
                          <a:effectLst/>
                          <a:latin typeface="Roboto"/>
                        </a:rPr>
                        <a:t>Wednesday 4 October 2023 </a:t>
                      </a:r>
                    </a:p>
                    <a:p>
                      <a:pPr marL="342900" lvl="0" indent="-342900" rtl="0" fontAlgn="base">
                        <a:buFont typeface="Arial" panose="020B0604020202020204" pitchFamily="34" charset="0"/>
                        <a:buChar char="•"/>
                      </a:pPr>
                      <a:r>
                        <a:rPr lang="en-US" sz="2150">
                          <a:solidFill>
                            <a:schemeClr val="bg1"/>
                          </a:solidFill>
                          <a:effectLst/>
                          <a:latin typeface="Roboto"/>
                        </a:rPr>
                        <a:t>Thursday 5</a:t>
                      </a:r>
                      <a:r>
                        <a:rPr lang="en-US" sz="2150" baseline="30000">
                          <a:solidFill>
                            <a:schemeClr val="bg1"/>
                          </a:solidFill>
                          <a:effectLst/>
                          <a:latin typeface="Roboto"/>
                        </a:rPr>
                        <a:t> </a:t>
                      </a:r>
                      <a:r>
                        <a:rPr lang="en-US" sz="2150">
                          <a:solidFill>
                            <a:schemeClr val="bg1"/>
                          </a:solidFill>
                          <a:effectLst/>
                          <a:latin typeface="Roboto"/>
                        </a:rPr>
                        <a:t>October 2023 </a:t>
                      </a:r>
                    </a:p>
                  </a:txBody>
                  <a:tcPr>
                    <a:lnL w="9525" cap="flat" cmpd="sng" algn="ctr">
                      <a:solidFill>
                        <a:srgbClr val="703618"/>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75000"/>
                      </a:schemeClr>
                    </a:solidFill>
                  </a:tcPr>
                </a:tc>
                <a:tc>
                  <a:txBody>
                    <a:bodyPr/>
                    <a:lstStyle/>
                    <a:p>
                      <a:pPr fontAlgn="t"/>
                      <a:endParaRPr lang="en-US" sz="2150" dirty="0">
                        <a:solidFill>
                          <a:schemeClr val="bg1"/>
                        </a:solidFill>
                        <a:effectLst/>
                        <a:latin typeface="Roboto"/>
                      </a:endParaRPr>
                    </a:p>
                    <a:p>
                      <a:pPr rtl="0" fontAlgn="base"/>
                      <a:r>
                        <a:rPr lang="en-US" sz="2150" b="1" dirty="0">
                          <a:solidFill>
                            <a:schemeClr val="bg1"/>
                          </a:solidFill>
                          <a:effectLst/>
                          <a:latin typeface="Roboto"/>
                        </a:rPr>
                        <a:t>Bookable 1-2-1’S with grants managers </a:t>
                      </a:r>
                    </a:p>
                    <a:p>
                      <a:pPr rtl="0" fontAlgn="base"/>
                      <a:r>
                        <a:rPr lang="en-US" sz="2150" b="1" dirty="0">
                          <a:solidFill>
                            <a:schemeClr val="bg1"/>
                          </a:solidFill>
                          <a:effectLst/>
                          <a:latin typeface="Roboto"/>
                        </a:rPr>
                        <a:t>30 mins each </a:t>
                      </a:r>
                    </a:p>
                    <a:p>
                      <a:pPr rtl="0" fontAlgn="base"/>
                      <a:r>
                        <a:rPr lang="en-US" sz="2150" b="1" dirty="0">
                          <a:solidFill>
                            <a:schemeClr val="bg1"/>
                          </a:solidFill>
                          <a:effectLst/>
                          <a:latin typeface="Roboto"/>
                        </a:rPr>
                        <a:t>Link will be available on our website soon. </a:t>
                      </a:r>
                      <a:r>
                        <a:rPr lang="en-US" sz="2150" dirty="0">
                          <a:solidFill>
                            <a:schemeClr val="bg1"/>
                          </a:solidFill>
                          <a:effectLst/>
                          <a:latin typeface="Roboto"/>
                        </a:rPr>
                        <a:t> </a:t>
                      </a:r>
                    </a:p>
                  </a:txBody>
                  <a:tcPr>
                    <a:lnL w="9525" cap="flat" cmpd="sng" algn="ctr">
                      <a:solidFill>
                        <a:srgbClr val="000000"/>
                      </a:solidFill>
                      <a:prstDash val="solid"/>
                      <a:round/>
                      <a:headEnd type="none" w="med" len="med"/>
                      <a:tailEnd type="none" w="med" len="med"/>
                    </a:lnL>
                    <a:lnR w="9525" cap="flat" cmpd="sng" algn="ctr">
                      <a:solidFill>
                        <a:srgbClr val="F03C18"/>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513095383"/>
                  </a:ext>
                </a:extLst>
              </a:tr>
              <a:tr h="634641">
                <a:tc>
                  <a:txBody>
                    <a:bodyPr/>
                    <a:lstStyle/>
                    <a:p>
                      <a:pPr fontAlgn="t"/>
                      <a:endParaRPr lang="en-US" sz="2150">
                        <a:solidFill>
                          <a:schemeClr val="bg1"/>
                        </a:solidFill>
                        <a:effectLst/>
                        <a:latin typeface="Roboto"/>
                      </a:endParaRPr>
                    </a:p>
                    <a:p>
                      <a:pPr rtl="0" fontAlgn="base"/>
                      <a:r>
                        <a:rPr lang="en-US" sz="2150">
                          <a:solidFill>
                            <a:schemeClr val="bg1"/>
                          </a:solidFill>
                          <a:effectLst/>
                          <a:latin typeface="Roboto"/>
                        </a:rPr>
                        <a:t>Monday 16 October 5pm </a:t>
                      </a:r>
                    </a:p>
                  </a:txBody>
                  <a:tcPr>
                    <a:lnL w="9525" cap="flat" cmpd="sng" algn="ctr">
                      <a:solidFill>
                        <a:srgbClr val="903E18"/>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75000"/>
                      </a:schemeClr>
                    </a:solidFill>
                  </a:tcPr>
                </a:tc>
                <a:tc>
                  <a:txBody>
                    <a:bodyPr/>
                    <a:lstStyle/>
                    <a:p>
                      <a:pPr fontAlgn="t"/>
                      <a:endParaRPr lang="en-US" sz="2150">
                        <a:solidFill>
                          <a:schemeClr val="bg1"/>
                        </a:solidFill>
                        <a:effectLst/>
                        <a:latin typeface="Roboto"/>
                      </a:endParaRPr>
                    </a:p>
                    <a:p>
                      <a:pPr rtl="0" fontAlgn="base"/>
                      <a:r>
                        <a:rPr lang="en-US" sz="2150" b="1">
                          <a:solidFill>
                            <a:schemeClr val="bg1"/>
                          </a:solidFill>
                          <a:effectLst/>
                          <a:latin typeface="Roboto"/>
                        </a:rPr>
                        <a:t>STAGE ONE - d</a:t>
                      </a:r>
                      <a:r>
                        <a:rPr lang="en-US" sz="2150">
                          <a:solidFill>
                            <a:schemeClr val="bg1"/>
                          </a:solidFill>
                          <a:effectLst/>
                          <a:latin typeface="Roboto"/>
                        </a:rPr>
                        <a:t>eadline for submission of EOI’s</a:t>
                      </a:r>
                      <a:r>
                        <a:rPr lang="en-US" sz="2150" b="1">
                          <a:solidFill>
                            <a:schemeClr val="bg1"/>
                          </a:solidFill>
                          <a:effectLst/>
                          <a:latin typeface="Roboto"/>
                        </a:rPr>
                        <a:t> </a:t>
                      </a:r>
                      <a:r>
                        <a:rPr lang="en-US" sz="2150">
                          <a:solidFill>
                            <a:schemeClr val="bg1"/>
                          </a:solidFill>
                          <a:effectLst/>
                          <a:latin typeface="Roboto"/>
                        </a:rPr>
                        <a:t> </a:t>
                      </a:r>
                    </a:p>
                  </a:txBody>
                  <a:tcPr>
                    <a:lnL w="9525" cap="flat" cmpd="sng" algn="ctr">
                      <a:solidFill>
                        <a:srgbClr val="000000"/>
                      </a:solidFill>
                      <a:prstDash val="solid"/>
                      <a:round/>
                      <a:headEnd type="none" w="med" len="med"/>
                      <a:tailEnd type="none" w="med" len="med"/>
                    </a:lnL>
                    <a:lnR w="9525" cap="flat" cmpd="sng" algn="ctr">
                      <a:solidFill>
                        <a:srgbClr val="F04018"/>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61383409"/>
                  </a:ext>
                </a:extLst>
              </a:tr>
              <a:tr h="634641">
                <a:tc>
                  <a:txBody>
                    <a:bodyPr/>
                    <a:lstStyle/>
                    <a:p>
                      <a:pPr fontAlgn="t"/>
                      <a:endParaRPr lang="en-US" sz="2150">
                        <a:solidFill>
                          <a:schemeClr val="bg1"/>
                        </a:solidFill>
                        <a:effectLst/>
                        <a:latin typeface="Roboto"/>
                      </a:endParaRPr>
                    </a:p>
                    <a:p>
                      <a:pPr rtl="0" fontAlgn="base"/>
                      <a:r>
                        <a:rPr lang="en-US" sz="2150">
                          <a:solidFill>
                            <a:schemeClr val="bg1"/>
                          </a:solidFill>
                          <a:effectLst/>
                          <a:latin typeface="Roboto"/>
                        </a:rPr>
                        <a:t>Monday 20 November 2023 </a:t>
                      </a:r>
                    </a:p>
                  </a:txBody>
                  <a:tcPr>
                    <a:lnL w="9525" cap="flat" cmpd="sng" algn="ctr">
                      <a:solidFill>
                        <a:srgbClr val="704618"/>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75000"/>
                      </a:schemeClr>
                    </a:solidFill>
                  </a:tcPr>
                </a:tc>
                <a:tc>
                  <a:txBody>
                    <a:bodyPr/>
                    <a:lstStyle/>
                    <a:p>
                      <a:pPr fontAlgn="t"/>
                      <a:endParaRPr lang="en-US" sz="2150">
                        <a:solidFill>
                          <a:schemeClr val="bg1"/>
                        </a:solidFill>
                        <a:effectLst/>
                        <a:latin typeface="Roboto"/>
                      </a:endParaRPr>
                    </a:p>
                    <a:p>
                      <a:pPr rtl="0" fontAlgn="base"/>
                      <a:r>
                        <a:rPr lang="en-US" sz="2150" b="1">
                          <a:solidFill>
                            <a:schemeClr val="bg1"/>
                          </a:solidFill>
                          <a:effectLst/>
                          <a:latin typeface="Roboto"/>
                        </a:rPr>
                        <a:t>STAGE TWO</a:t>
                      </a:r>
                      <a:r>
                        <a:rPr lang="en-US" sz="2150">
                          <a:solidFill>
                            <a:schemeClr val="bg1"/>
                          </a:solidFill>
                          <a:effectLst/>
                          <a:latin typeface="Roboto"/>
                        </a:rPr>
                        <a:t> - successful EOI’s invited to apply </a:t>
                      </a:r>
                    </a:p>
                  </a:txBody>
                  <a:tcPr>
                    <a:lnL w="9525" cap="flat" cmpd="sng" algn="ctr">
                      <a:solidFill>
                        <a:srgbClr val="000000"/>
                      </a:solidFill>
                      <a:prstDash val="solid"/>
                      <a:round/>
                      <a:headEnd type="none" w="med" len="med"/>
                      <a:tailEnd type="none" w="med" len="med"/>
                    </a:lnL>
                    <a:lnR w="9525" cap="flat" cmpd="sng" algn="ctr">
                      <a:solidFill>
                        <a:srgbClr val="704318"/>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868636680"/>
                  </a:ext>
                </a:extLst>
              </a:tr>
              <a:tr h="634641">
                <a:tc>
                  <a:txBody>
                    <a:bodyPr/>
                    <a:lstStyle/>
                    <a:p>
                      <a:pPr fontAlgn="t"/>
                      <a:endParaRPr lang="en-US" sz="2150">
                        <a:solidFill>
                          <a:schemeClr val="bg1"/>
                        </a:solidFill>
                        <a:effectLst/>
                        <a:latin typeface="Roboto"/>
                      </a:endParaRPr>
                    </a:p>
                    <a:p>
                      <a:pPr rtl="0" fontAlgn="base"/>
                      <a:r>
                        <a:rPr lang="en-US" sz="2150">
                          <a:solidFill>
                            <a:schemeClr val="bg1"/>
                          </a:solidFill>
                          <a:effectLst/>
                          <a:latin typeface="Roboto"/>
                        </a:rPr>
                        <a:t>Friday 22 December 2023 1pm </a:t>
                      </a:r>
                    </a:p>
                  </a:txBody>
                  <a:tcPr>
                    <a:lnL w="9525" cap="flat" cmpd="sng" algn="ctr">
                      <a:solidFill>
                        <a:srgbClr val="304718"/>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75000"/>
                      </a:schemeClr>
                    </a:solidFill>
                  </a:tcPr>
                </a:tc>
                <a:tc>
                  <a:txBody>
                    <a:bodyPr/>
                    <a:lstStyle/>
                    <a:p>
                      <a:pPr fontAlgn="t"/>
                      <a:endParaRPr lang="en-US" sz="2150">
                        <a:solidFill>
                          <a:schemeClr val="bg1"/>
                        </a:solidFill>
                        <a:effectLst/>
                        <a:latin typeface="Roboto"/>
                      </a:endParaRPr>
                    </a:p>
                    <a:p>
                      <a:pPr rtl="0" fontAlgn="base"/>
                      <a:r>
                        <a:rPr lang="en-US" sz="2150" b="1">
                          <a:solidFill>
                            <a:schemeClr val="bg1"/>
                          </a:solidFill>
                          <a:effectLst/>
                          <a:latin typeface="Roboto"/>
                        </a:rPr>
                        <a:t>Deadline for submission of STAGE TWO applications</a:t>
                      </a:r>
                      <a:r>
                        <a:rPr lang="en-US" sz="2150">
                          <a:solidFill>
                            <a:schemeClr val="bg1"/>
                          </a:solidFill>
                          <a:effectLst/>
                          <a:latin typeface="Roboto"/>
                        </a:rPr>
                        <a:t> </a:t>
                      </a:r>
                    </a:p>
                  </a:txBody>
                  <a:tcPr>
                    <a:lnL w="9525" cap="flat" cmpd="sng" algn="ctr">
                      <a:solidFill>
                        <a:srgbClr val="000000"/>
                      </a:solidFill>
                      <a:prstDash val="solid"/>
                      <a:round/>
                      <a:headEnd type="none" w="med" len="med"/>
                      <a:tailEnd type="none" w="med" len="med"/>
                    </a:lnL>
                    <a:lnR w="9525" cap="flat" cmpd="sng" algn="ctr">
                      <a:solidFill>
                        <a:srgbClr val="707518"/>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656967451"/>
                  </a:ext>
                </a:extLst>
              </a:tr>
              <a:tr h="634641">
                <a:tc>
                  <a:txBody>
                    <a:bodyPr/>
                    <a:lstStyle/>
                    <a:p>
                      <a:pPr fontAlgn="t"/>
                      <a:endParaRPr lang="en-US" sz="2150">
                        <a:solidFill>
                          <a:schemeClr val="bg1"/>
                        </a:solidFill>
                        <a:effectLst/>
                        <a:latin typeface="Roboto"/>
                      </a:endParaRPr>
                    </a:p>
                    <a:p>
                      <a:pPr rtl="0" fontAlgn="base"/>
                      <a:r>
                        <a:rPr lang="en-US" sz="2150">
                          <a:solidFill>
                            <a:schemeClr val="bg1"/>
                          </a:solidFill>
                          <a:effectLst/>
                          <a:latin typeface="Roboto"/>
                        </a:rPr>
                        <a:t>Monday 5 February 2024 </a:t>
                      </a:r>
                    </a:p>
                  </a:txBody>
                  <a:tcPr>
                    <a:lnL w="9525" cap="flat" cmpd="sng" algn="ctr">
                      <a:solidFill>
                        <a:srgbClr val="D07C18"/>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75000"/>
                      </a:schemeClr>
                    </a:solidFill>
                  </a:tcPr>
                </a:tc>
                <a:tc>
                  <a:txBody>
                    <a:bodyPr/>
                    <a:lstStyle/>
                    <a:p>
                      <a:pPr fontAlgn="t"/>
                      <a:endParaRPr lang="en-US" sz="2150">
                        <a:solidFill>
                          <a:schemeClr val="bg1"/>
                        </a:solidFill>
                        <a:effectLst/>
                        <a:latin typeface="Roboto"/>
                      </a:endParaRPr>
                    </a:p>
                    <a:p>
                      <a:pPr rtl="0" fontAlgn="base"/>
                      <a:r>
                        <a:rPr lang="en-US" sz="2150" b="1">
                          <a:solidFill>
                            <a:schemeClr val="bg1"/>
                          </a:solidFill>
                          <a:effectLst/>
                          <a:latin typeface="Roboto"/>
                        </a:rPr>
                        <a:t>STAGE TWO</a:t>
                      </a:r>
                      <a:r>
                        <a:rPr lang="en-US" sz="2150">
                          <a:solidFill>
                            <a:schemeClr val="bg1"/>
                          </a:solidFill>
                          <a:effectLst/>
                          <a:latin typeface="Roboto"/>
                        </a:rPr>
                        <a:t> - successful applicants invited to assessment </a:t>
                      </a:r>
                    </a:p>
                  </a:txBody>
                  <a:tcPr>
                    <a:lnL w="9525" cap="flat" cmpd="sng" algn="ctr">
                      <a:solidFill>
                        <a:srgbClr val="000000"/>
                      </a:solidFill>
                      <a:prstDash val="solid"/>
                      <a:round/>
                      <a:headEnd type="none" w="med" len="med"/>
                      <a:tailEnd type="none" w="med" len="med"/>
                    </a:lnL>
                    <a:lnR w="9525" cap="flat" cmpd="sng" algn="ctr">
                      <a:solidFill>
                        <a:srgbClr val="309118"/>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200510807"/>
                  </a:ext>
                </a:extLst>
              </a:tr>
              <a:tr h="634641">
                <a:tc>
                  <a:txBody>
                    <a:bodyPr/>
                    <a:lstStyle/>
                    <a:p>
                      <a:pPr fontAlgn="t"/>
                      <a:endParaRPr lang="en-US" sz="2150">
                        <a:solidFill>
                          <a:schemeClr val="bg1"/>
                        </a:solidFill>
                        <a:effectLst/>
                        <a:latin typeface="Roboto"/>
                      </a:endParaRPr>
                    </a:p>
                    <a:p>
                      <a:pPr rtl="0" fontAlgn="base"/>
                      <a:r>
                        <a:rPr lang="en-US" sz="2150">
                          <a:solidFill>
                            <a:schemeClr val="bg1"/>
                          </a:solidFill>
                          <a:effectLst/>
                          <a:latin typeface="Roboto"/>
                        </a:rPr>
                        <a:t>Monday 19 February 2024 – Friday 8 March 2024 </a:t>
                      </a:r>
                    </a:p>
                  </a:txBody>
                  <a:tcPr>
                    <a:lnL w="9525" cap="flat" cmpd="sng" algn="ctr">
                      <a:solidFill>
                        <a:srgbClr val="B09518"/>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75000"/>
                      </a:schemeClr>
                    </a:solidFill>
                  </a:tcPr>
                </a:tc>
                <a:tc>
                  <a:txBody>
                    <a:bodyPr/>
                    <a:lstStyle/>
                    <a:p>
                      <a:pPr fontAlgn="t"/>
                      <a:endParaRPr lang="en-US" sz="2150">
                        <a:solidFill>
                          <a:schemeClr val="bg1"/>
                        </a:solidFill>
                        <a:effectLst/>
                        <a:latin typeface="Roboto"/>
                      </a:endParaRPr>
                    </a:p>
                    <a:p>
                      <a:pPr rtl="0" fontAlgn="base"/>
                      <a:r>
                        <a:rPr lang="en-US" sz="2150">
                          <a:solidFill>
                            <a:schemeClr val="bg1"/>
                          </a:solidFill>
                          <a:effectLst/>
                          <a:latin typeface="Roboto"/>
                        </a:rPr>
                        <a:t>Assessment meetings </a:t>
                      </a:r>
                    </a:p>
                  </a:txBody>
                  <a:tcPr>
                    <a:lnL w="9525" cap="flat" cmpd="sng" algn="ctr">
                      <a:solidFill>
                        <a:srgbClr val="000000"/>
                      </a:solidFill>
                      <a:prstDash val="solid"/>
                      <a:round/>
                      <a:headEnd type="none" w="med" len="med"/>
                      <a:tailEnd type="none" w="med" len="med"/>
                    </a:lnL>
                    <a:lnR w="9525" cap="flat" cmpd="sng" algn="ctr">
                      <a:solidFill>
                        <a:srgbClr val="B09D18"/>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977858284"/>
                  </a:ext>
                </a:extLst>
              </a:tr>
              <a:tr h="634641">
                <a:tc>
                  <a:txBody>
                    <a:bodyPr/>
                    <a:lstStyle/>
                    <a:p>
                      <a:pPr fontAlgn="t"/>
                      <a:endParaRPr lang="en-US" sz="2150">
                        <a:solidFill>
                          <a:schemeClr val="bg1"/>
                        </a:solidFill>
                        <a:effectLst/>
                        <a:latin typeface="Roboto"/>
                      </a:endParaRPr>
                    </a:p>
                    <a:p>
                      <a:pPr rtl="0" fontAlgn="base"/>
                      <a:r>
                        <a:rPr lang="en-US" sz="2150">
                          <a:solidFill>
                            <a:schemeClr val="bg1"/>
                          </a:solidFill>
                          <a:effectLst/>
                          <a:latin typeface="Roboto"/>
                        </a:rPr>
                        <a:t>Week of Monday 25 March 2024 </a:t>
                      </a:r>
                    </a:p>
                  </a:txBody>
                  <a:tcPr>
                    <a:lnL w="9525" cap="flat" cmpd="sng" algn="ctr">
                      <a:solidFill>
                        <a:srgbClr val="10A718"/>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75000"/>
                      </a:schemeClr>
                    </a:solidFill>
                  </a:tcPr>
                </a:tc>
                <a:tc>
                  <a:txBody>
                    <a:bodyPr/>
                    <a:lstStyle/>
                    <a:p>
                      <a:pPr fontAlgn="t"/>
                      <a:endParaRPr lang="en-US" sz="2150">
                        <a:solidFill>
                          <a:schemeClr val="bg1"/>
                        </a:solidFill>
                        <a:effectLst/>
                        <a:latin typeface="Roboto"/>
                      </a:endParaRPr>
                    </a:p>
                    <a:p>
                      <a:pPr rtl="0" fontAlgn="base"/>
                      <a:r>
                        <a:rPr lang="en-US" sz="2150">
                          <a:solidFill>
                            <a:schemeClr val="bg1"/>
                          </a:solidFill>
                          <a:effectLst/>
                          <a:latin typeface="Roboto"/>
                        </a:rPr>
                        <a:t>Committee review  </a:t>
                      </a:r>
                    </a:p>
                  </a:txBody>
                  <a:tcPr>
                    <a:lnL w="9525" cap="flat" cmpd="sng" algn="ctr">
                      <a:solidFill>
                        <a:srgbClr val="000000"/>
                      </a:solidFill>
                      <a:prstDash val="solid"/>
                      <a:round/>
                      <a:headEnd type="none" w="med" len="med"/>
                      <a:tailEnd type="none" w="med" len="med"/>
                    </a:lnL>
                    <a:lnR w="9525" cap="flat" cmpd="sng" algn="ctr">
                      <a:solidFill>
                        <a:srgbClr val="D0B118"/>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107131463"/>
                  </a:ext>
                </a:extLst>
              </a:tr>
              <a:tr h="660026">
                <a:tc>
                  <a:txBody>
                    <a:bodyPr/>
                    <a:lstStyle/>
                    <a:p>
                      <a:pPr fontAlgn="t"/>
                      <a:endParaRPr lang="en-US" sz="2150">
                        <a:solidFill>
                          <a:schemeClr val="bg1"/>
                        </a:solidFill>
                        <a:effectLst/>
                        <a:latin typeface="Roboto"/>
                      </a:endParaRPr>
                    </a:p>
                    <a:p>
                      <a:pPr rtl="0" fontAlgn="base"/>
                      <a:r>
                        <a:rPr lang="en-US" sz="2150">
                          <a:solidFill>
                            <a:schemeClr val="bg1"/>
                          </a:solidFill>
                          <a:effectLst/>
                          <a:latin typeface="Roboto"/>
                        </a:rPr>
                        <a:t>1</a:t>
                      </a:r>
                      <a:r>
                        <a:rPr lang="en-US" sz="2150" baseline="30000">
                          <a:solidFill>
                            <a:schemeClr val="bg1"/>
                          </a:solidFill>
                          <a:effectLst/>
                          <a:latin typeface="Roboto"/>
                        </a:rPr>
                        <a:t>st</a:t>
                      </a:r>
                      <a:r>
                        <a:rPr lang="en-US" sz="2150">
                          <a:solidFill>
                            <a:schemeClr val="bg1"/>
                          </a:solidFill>
                          <a:effectLst/>
                          <a:latin typeface="Roboto"/>
                        </a:rPr>
                        <a:t> Week of April 2024 </a:t>
                      </a:r>
                    </a:p>
                  </a:txBody>
                  <a:tcPr>
                    <a:lnL w="9525" cap="flat" cmpd="sng" algn="ctr">
                      <a:solidFill>
                        <a:srgbClr val="B0B618"/>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50AF18"/>
                      </a:solidFill>
                      <a:prstDash val="solid"/>
                      <a:round/>
                      <a:headEnd type="none" w="med" len="med"/>
                      <a:tailEnd type="none" w="med" len="med"/>
                    </a:lnB>
                    <a:solidFill>
                      <a:schemeClr val="accent2">
                        <a:lumMod val="75000"/>
                      </a:schemeClr>
                    </a:solidFill>
                  </a:tcPr>
                </a:tc>
                <a:tc>
                  <a:txBody>
                    <a:bodyPr/>
                    <a:lstStyle/>
                    <a:p>
                      <a:pPr fontAlgn="t"/>
                      <a:endParaRPr lang="en-US" sz="2150" dirty="0">
                        <a:solidFill>
                          <a:schemeClr val="bg1"/>
                        </a:solidFill>
                        <a:effectLst/>
                        <a:latin typeface="Roboto"/>
                      </a:endParaRPr>
                    </a:p>
                    <a:p>
                      <a:pPr rtl="0" fontAlgn="base"/>
                      <a:r>
                        <a:rPr lang="en-US" sz="2150" dirty="0">
                          <a:solidFill>
                            <a:schemeClr val="bg1"/>
                          </a:solidFill>
                          <a:effectLst/>
                          <a:latin typeface="Roboto"/>
                        </a:rPr>
                        <a:t>Grants Awarded </a:t>
                      </a:r>
                    </a:p>
                  </a:txBody>
                  <a:tcPr>
                    <a:lnL w="9525" cap="flat" cmpd="sng" algn="ctr">
                      <a:solidFill>
                        <a:srgbClr val="000000"/>
                      </a:solidFill>
                      <a:prstDash val="solid"/>
                      <a:round/>
                      <a:headEnd type="none" w="med" len="med"/>
                      <a:tailEnd type="none" w="med" len="med"/>
                    </a:lnL>
                    <a:lnR w="9525" cap="flat" cmpd="sng" algn="ctr">
                      <a:solidFill>
                        <a:srgbClr val="50AF18"/>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50B418"/>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831131488"/>
                  </a:ext>
                </a:extLst>
              </a:tr>
            </a:tbl>
          </a:graphicData>
        </a:graphic>
      </p:graphicFrame>
      <p:sp>
        <p:nvSpPr>
          <p:cNvPr id="6" name="TextBox 5">
            <a:extLst>
              <a:ext uri="{FF2B5EF4-FFF2-40B4-BE49-F238E27FC236}">
                <a16:creationId xmlns:a16="http://schemas.microsoft.com/office/drawing/2014/main" id="{176710E2-BCB0-6071-3B29-53F8EF2483F4}"/>
              </a:ext>
            </a:extLst>
          </p:cNvPr>
          <p:cNvSpPr txBox="1"/>
          <p:nvPr/>
        </p:nvSpPr>
        <p:spPr>
          <a:xfrm>
            <a:off x="1941017" y="706232"/>
            <a:ext cx="14052442" cy="646331"/>
          </a:xfrm>
          <a:prstGeom prst="rect">
            <a:avLst/>
          </a:prstGeom>
          <a:solidFill>
            <a:schemeClr val="accent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rgbClr val="FFFFFF"/>
                </a:solidFill>
                <a:latin typeface="Roboto Slab"/>
                <a:ea typeface="Roboto Slab"/>
                <a:cs typeface="Roboto Slab"/>
              </a:rPr>
              <a:t>Timetable</a:t>
            </a:r>
            <a:endParaRPr lang="en-US" sz="3600">
              <a:solidFill>
                <a:srgbClr val="FFFFFF"/>
              </a:solidFill>
              <a:latin typeface="Roboto Slab"/>
              <a:ea typeface="Roboto Slab"/>
              <a:cs typeface="Roboto Slab"/>
            </a:endParaRPr>
          </a:p>
        </p:txBody>
      </p:sp>
    </p:spTree>
    <p:extLst>
      <p:ext uri="{BB962C8B-B14F-4D97-AF65-F5344CB8AC3E}">
        <p14:creationId xmlns:p14="http://schemas.microsoft.com/office/powerpoint/2010/main" val="3144740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5"/>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7A8B"/>
          </a:solidFill>
        </p:spPr>
        <p:txBody>
          <a:bodyPr wrap="square" lIns="0" tIns="0" rIns="0" bIns="0" rtlCol="0"/>
          <a:lstStyle/>
          <a:p>
            <a:pPr algn="l" rtl="0"/>
            <a:endParaRPr/>
          </a:p>
        </p:txBody>
      </p:sp>
      <p:pic>
        <p:nvPicPr>
          <p:cNvPr id="13" name="Picture 12" descr="A picture containing indoor, lamp, light&#10;&#10;Description automatically generated">
            <a:extLst>
              <a:ext uri="{FF2B5EF4-FFF2-40B4-BE49-F238E27FC236}">
                <a16:creationId xmlns:a16="http://schemas.microsoft.com/office/drawing/2014/main" id="{39805DB1-A64B-2A5B-DBA0-F8C68BE17C92}"/>
              </a:ext>
            </a:extLst>
          </p:cNvPr>
          <p:cNvPicPr>
            <a:picLocks noChangeAspect="1"/>
          </p:cNvPicPr>
          <p:nvPr/>
        </p:nvPicPr>
        <p:blipFill rotWithShape="1">
          <a:blip r:embed="rId2">
            <a:extLst>
              <a:ext uri="{28A0092B-C50C-407E-A947-70E740481C1C}">
                <a14:useLocalDpi xmlns:a14="http://schemas.microsoft.com/office/drawing/2010/main" val="0"/>
              </a:ext>
            </a:extLst>
          </a:blip>
          <a:srcRect t="45001" b="6733"/>
          <a:stretch/>
        </p:blipFill>
        <p:spPr>
          <a:xfrm>
            <a:off x="0" y="5654675"/>
            <a:ext cx="20104100" cy="5458158"/>
          </a:xfrm>
          <a:prstGeom prst="rect">
            <a:avLst/>
          </a:prstGeom>
        </p:spPr>
      </p:pic>
      <p:sp>
        <p:nvSpPr>
          <p:cNvPr id="7" name="object 7"/>
          <p:cNvSpPr txBox="1">
            <a:spLocks noGrp="1"/>
          </p:cNvSpPr>
          <p:nvPr>
            <p:ph type="title"/>
          </p:nvPr>
        </p:nvSpPr>
        <p:spPr>
          <a:xfrm>
            <a:off x="805756" y="477107"/>
            <a:ext cx="8050369" cy="5066556"/>
          </a:xfrm>
          <a:prstGeom prst="rect">
            <a:avLst/>
          </a:prstGeom>
        </p:spPr>
        <p:txBody>
          <a:bodyPr vert="horz" wrap="square" lIns="0" tIns="1497116" rIns="0" bIns="0" rtlCol="0">
            <a:spAutoFit/>
          </a:bodyPr>
          <a:lstStyle/>
          <a:p>
            <a:pPr marL="31750">
              <a:lnSpc>
                <a:spcPct val="100000"/>
              </a:lnSpc>
              <a:spcBef>
                <a:spcPts val="90"/>
              </a:spcBef>
            </a:pPr>
            <a:r>
              <a:rPr lang="en-US" spc="-715" dirty="0"/>
              <a:t>Next steps: </a:t>
            </a:r>
            <a:br>
              <a:rPr lang="en-US" spc="-715" dirty="0"/>
            </a:br>
            <a:endParaRPr spc="-85" dirty="0"/>
          </a:p>
        </p:txBody>
      </p:sp>
      <p:sp>
        <p:nvSpPr>
          <p:cNvPr id="8" name="object 8"/>
          <p:cNvSpPr txBox="1"/>
          <p:nvPr/>
        </p:nvSpPr>
        <p:spPr>
          <a:xfrm>
            <a:off x="10165920" y="1964481"/>
            <a:ext cx="9555464" cy="5523947"/>
          </a:xfrm>
          <a:prstGeom prst="rect">
            <a:avLst/>
          </a:prstGeom>
        </p:spPr>
        <p:txBody>
          <a:bodyPr vert="horz" wrap="square" lIns="0" tIns="14604" rIns="0" bIns="0" rtlCol="0">
            <a:spAutoFit/>
          </a:bodyPr>
          <a:lstStyle/>
          <a:p>
            <a:pPr marL="527050" marR="5080" indent="-514350">
              <a:lnSpc>
                <a:spcPct val="100000"/>
              </a:lnSpc>
              <a:spcBef>
                <a:spcPts val="114"/>
              </a:spcBef>
              <a:buFont typeface="+mj-lt"/>
              <a:buAutoNum type="arabicPeriod"/>
            </a:pPr>
            <a:r>
              <a:rPr lang="en-US" sz="3600" b="1" spc="-65" dirty="0">
                <a:solidFill>
                  <a:srgbClr val="FFFFFF"/>
                </a:solidFill>
                <a:latin typeface="Roboto"/>
                <a:cs typeface="Roboto"/>
              </a:rPr>
              <a:t>Read the funding guidelines</a:t>
            </a:r>
          </a:p>
          <a:p>
            <a:pPr marL="527050" marR="5080" indent="-514350">
              <a:lnSpc>
                <a:spcPct val="100000"/>
              </a:lnSpc>
              <a:spcBef>
                <a:spcPts val="114"/>
              </a:spcBef>
              <a:buFont typeface="+mj-lt"/>
              <a:buAutoNum type="arabicPeriod"/>
            </a:pPr>
            <a:r>
              <a:rPr lang="en-US" sz="3600" b="1" spc="-65" dirty="0">
                <a:solidFill>
                  <a:srgbClr val="FFFFFF"/>
                </a:solidFill>
                <a:latin typeface="Roboto"/>
                <a:cs typeface="Roboto"/>
              </a:rPr>
              <a:t>Register for a 121 call with a Grants Manager to discuss eligibility and alignment </a:t>
            </a:r>
          </a:p>
          <a:p>
            <a:pPr marL="527050" marR="5080" indent="-514350">
              <a:lnSpc>
                <a:spcPct val="100000"/>
              </a:lnSpc>
              <a:spcBef>
                <a:spcPts val="114"/>
              </a:spcBef>
              <a:buFont typeface="+mj-lt"/>
              <a:buAutoNum type="arabicPeriod"/>
            </a:pPr>
            <a:r>
              <a:rPr lang="en-US" sz="3600" b="1" spc="-65" dirty="0">
                <a:solidFill>
                  <a:srgbClr val="FFFFFF"/>
                </a:solidFill>
                <a:latin typeface="Roboto"/>
                <a:cs typeface="Roboto"/>
              </a:rPr>
              <a:t>Submit your Expression of Interest </a:t>
            </a:r>
          </a:p>
          <a:p>
            <a:pPr marL="12700" marR="5080">
              <a:lnSpc>
                <a:spcPct val="100000"/>
              </a:lnSpc>
              <a:spcBef>
                <a:spcPts val="114"/>
              </a:spcBef>
            </a:pPr>
            <a:endParaRPr lang="en-GB" sz="2950" b="1" spc="-65" dirty="0">
              <a:solidFill>
                <a:srgbClr val="FFFFFF"/>
              </a:solidFill>
              <a:latin typeface="Roboto"/>
              <a:cs typeface="Roboto"/>
            </a:endParaRPr>
          </a:p>
          <a:p>
            <a:pPr marL="12700" marR="5080">
              <a:lnSpc>
                <a:spcPct val="100000"/>
              </a:lnSpc>
              <a:spcBef>
                <a:spcPts val="114"/>
              </a:spcBef>
            </a:pPr>
            <a:r>
              <a:rPr sz="2950" b="1" spc="-65" dirty="0">
                <a:solidFill>
                  <a:srgbClr val="FFFFFF"/>
                </a:solidFill>
                <a:latin typeface="Roboto"/>
                <a:cs typeface="Roboto"/>
              </a:rPr>
              <a:t>For</a:t>
            </a:r>
            <a:r>
              <a:rPr sz="2950" b="1" spc="-120" dirty="0">
                <a:solidFill>
                  <a:srgbClr val="FFFFFF"/>
                </a:solidFill>
                <a:latin typeface="Roboto"/>
                <a:cs typeface="Roboto"/>
              </a:rPr>
              <a:t> </a:t>
            </a:r>
            <a:r>
              <a:rPr sz="2950" b="1" spc="-60" dirty="0">
                <a:solidFill>
                  <a:srgbClr val="FFFFFF"/>
                </a:solidFill>
                <a:latin typeface="Roboto"/>
                <a:cs typeface="Roboto"/>
              </a:rPr>
              <a:t>more</a:t>
            </a:r>
            <a:r>
              <a:rPr sz="2950" b="1" spc="-110" dirty="0">
                <a:solidFill>
                  <a:srgbClr val="FFFFFF"/>
                </a:solidFill>
                <a:latin typeface="Roboto"/>
                <a:cs typeface="Roboto"/>
              </a:rPr>
              <a:t> </a:t>
            </a:r>
            <a:r>
              <a:rPr sz="2950" b="1" spc="-70" dirty="0">
                <a:solidFill>
                  <a:srgbClr val="FFFFFF"/>
                </a:solidFill>
                <a:latin typeface="Roboto"/>
                <a:cs typeface="Roboto"/>
              </a:rPr>
              <a:t>information </a:t>
            </a:r>
            <a:r>
              <a:rPr sz="2950" b="1" spc="-80" dirty="0">
                <a:solidFill>
                  <a:srgbClr val="FFFFFF"/>
                </a:solidFill>
                <a:latin typeface="Roboto"/>
                <a:cs typeface="Roboto"/>
              </a:rPr>
              <a:t>please</a:t>
            </a:r>
            <a:r>
              <a:rPr sz="2950" b="1" spc="-114" dirty="0">
                <a:solidFill>
                  <a:srgbClr val="FFFFFF"/>
                </a:solidFill>
                <a:latin typeface="Roboto"/>
                <a:cs typeface="Roboto"/>
              </a:rPr>
              <a:t> </a:t>
            </a:r>
            <a:r>
              <a:rPr sz="2950" b="1" spc="-45" dirty="0">
                <a:solidFill>
                  <a:srgbClr val="FFFFFF"/>
                </a:solidFill>
                <a:latin typeface="Roboto"/>
                <a:cs typeface="Roboto"/>
              </a:rPr>
              <a:t>get</a:t>
            </a:r>
            <a:r>
              <a:rPr sz="2950" b="1" spc="-125" dirty="0">
                <a:solidFill>
                  <a:srgbClr val="FFFFFF"/>
                </a:solidFill>
                <a:latin typeface="Roboto"/>
                <a:cs typeface="Roboto"/>
              </a:rPr>
              <a:t> </a:t>
            </a:r>
            <a:r>
              <a:rPr sz="2950" b="1" spc="-20" dirty="0">
                <a:solidFill>
                  <a:srgbClr val="FFFFFF"/>
                </a:solidFill>
                <a:latin typeface="Roboto"/>
                <a:cs typeface="Roboto"/>
              </a:rPr>
              <a:t>in</a:t>
            </a:r>
            <a:r>
              <a:rPr sz="2950" b="1" spc="-120" dirty="0">
                <a:solidFill>
                  <a:srgbClr val="FFFFFF"/>
                </a:solidFill>
                <a:latin typeface="Roboto"/>
                <a:cs typeface="Roboto"/>
              </a:rPr>
              <a:t> </a:t>
            </a:r>
            <a:r>
              <a:rPr sz="2950" b="1" spc="-20" dirty="0">
                <a:solidFill>
                  <a:srgbClr val="FFFFFF"/>
                </a:solidFill>
                <a:latin typeface="Roboto"/>
                <a:cs typeface="Roboto"/>
              </a:rPr>
              <a:t>touch</a:t>
            </a:r>
            <a:endParaRPr lang="en-GB" sz="2950" b="1" spc="-20" dirty="0">
              <a:solidFill>
                <a:srgbClr val="FFFFFF"/>
              </a:solidFill>
              <a:latin typeface="Roboto"/>
              <a:cs typeface="Roboto"/>
            </a:endParaRPr>
          </a:p>
          <a:p>
            <a:pPr marL="469900" marR="5080" indent="-457200">
              <a:lnSpc>
                <a:spcPct val="100000"/>
              </a:lnSpc>
              <a:spcBef>
                <a:spcPts val="114"/>
              </a:spcBef>
              <a:buFont typeface="Arial" panose="020B0604020202020204" pitchFamily="34" charset="0"/>
              <a:buChar char="•"/>
            </a:pPr>
            <a:r>
              <a:rPr lang="en-GB" sz="2950" b="1" spc="-20" dirty="0">
                <a:solidFill>
                  <a:srgbClr val="FFFFFF"/>
                </a:solidFill>
                <a:latin typeface="Roboto"/>
                <a:cs typeface="Roboto"/>
              </a:rPr>
              <a:t>Ugo </a:t>
            </a:r>
            <a:r>
              <a:rPr lang="en-GB" sz="2950" b="1" spc="-20" dirty="0" err="1">
                <a:solidFill>
                  <a:srgbClr val="FFFFFF"/>
                </a:solidFill>
                <a:latin typeface="Roboto"/>
                <a:cs typeface="Roboto"/>
              </a:rPr>
              <a:t>Ikokwu</a:t>
            </a:r>
            <a:r>
              <a:rPr lang="en-GB" sz="2950" b="1" spc="-20" dirty="0">
                <a:solidFill>
                  <a:srgbClr val="FFFFFF"/>
                </a:solidFill>
                <a:latin typeface="Roboto"/>
                <a:cs typeface="Roboto"/>
              </a:rPr>
              <a:t>, </a:t>
            </a:r>
            <a:r>
              <a:rPr lang="en-GB" sz="2950" b="1" spc="-20" dirty="0">
                <a:solidFill>
                  <a:srgbClr val="FFFFFF"/>
                </a:solidFill>
                <a:latin typeface="Roboto"/>
                <a:cs typeface="Roboto"/>
                <a:hlinkClick r:id="rId3"/>
              </a:rPr>
              <a:t>ugo@trustforlondon.org.uk</a:t>
            </a:r>
            <a:endParaRPr lang="en-GB" sz="2950" b="1" spc="-20" dirty="0">
              <a:solidFill>
                <a:srgbClr val="FFFFFF"/>
              </a:solidFill>
              <a:latin typeface="Roboto"/>
              <a:cs typeface="Roboto"/>
            </a:endParaRPr>
          </a:p>
          <a:p>
            <a:pPr marL="469900" marR="5080" indent="-457200">
              <a:lnSpc>
                <a:spcPct val="100000"/>
              </a:lnSpc>
              <a:spcBef>
                <a:spcPts val="114"/>
              </a:spcBef>
              <a:buFont typeface="Arial" panose="020B0604020202020204" pitchFamily="34" charset="0"/>
              <a:buChar char="•"/>
            </a:pPr>
            <a:r>
              <a:rPr lang="en-GB" sz="2950" b="1" spc="-20" dirty="0" err="1">
                <a:solidFill>
                  <a:srgbClr val="FFFFFF"/>
                </a:solidFill>
                <a:latin typeface="Roboto"/>
                <a:cs typeface="Roboto"/>
              </a:rPr>
              <a:t>Tripta</a:t>
            </a:r>
            <a:r>
              <a:rPr lang="en-GB" sz="2950" b="1" spc="-20" dirty="0">
                <a:solidFill>
                  <a:srgbClr val="FFFFFF"/>
                </a:solidFill>
                <a:latin typeface="Roboto"/>
                <a:cs typeface="Roboto"/>
              </a:rPr>
              <a:t> Bains, </a:t>
            </a:r>
            <a:r>
              <a:rPr lang="en-GB" sz="2950" b="1" spc="-20" dirty="0">
                <a:solidFill>
                  <a:srgbClr val="FFFFFF"/>
                </a:solidFill>
                <a:latin typeface="Roboto"/>
                <a:cs typeface="Roboto"/>
                <a:hlinkClick r:id="rId4"/>
              </a:rPr>
              <a:t>tripta@trustforlondon.org.uk</a:t>
            </a:r>
            <a:r>
              <a:rPr lang="en-GB" sz="2950" b="1" spc="-20" dirty="0">
                <a:solidFill>
                  <a:srgbClr val="FFFFFF"/>
                </a:solidFill>
                <a:latin typeface="Roboto"/>
                <a:cs typeface="Roboto"/>
              </a:rPr>
              <a:t> </a:t>
            </a:r>
          </a:p>
          <a:p>
            <a:pPr marL="469900" marR="5080" indent="-457200">
              <a:lnSpc>
                <a:spcPct val="100000"/>
              </a:lnSpc>
              <a:spcBef>
                <a:spcPts val="114"/>
              </a:spcBef>
              <a:buFont typeface="Arial" panose="020B0604020202020204" pitchFamily="34" charset="0"/>
              <a:buChar char="•"/>
            </a:pPr>
            <a:r>
              <a:rPr lang="en-GB" sz="2950" b="1" spc="-20" dirty="0">
                <a:solidFill>
                  <a:srgbClr val="FFFFFF"/>
                </a:solidFill>
                <a:latin typeface="Roboto"/>
                <a:cs typeface="Roboto"/>
              </a:rPr>
              <a:t>Rebecca Roberts, </a:t>
            </a:r>
            <a:r>
              <a:rPr lang="en-GB" sz="2950" b="1" spc="-20" dirty="0">
                <a:solidFill>
                  <a:srgbClr val="FFFFFF"/>
                </a:solidFill>
                <a:latin typeface="Roboto"/>
                <a:cs typeface="Roboto"/>
                <a:hlinkClick r:id="rId5"/>
              </a:rPr>
              <a:t>rebecca@trustforlondon.org.uk</a:t>
            </a:r>
            <a:r>
              <a:rPr lang="en-GB" sz="2950" b="1" spc="-20" dirty="0">
                <a:solidFill>
                  <a:srgbClr val="FFFFFF"/>
                </a:solidFill>
                <a:latin typeface="Roboto"/>
                <a:cs typeface="Roboto"/>
              </a:rPr>
              <a:t> </a:t>
            </a:r>
          </a:p>
          <a:p>
            <a:pPr marL="12700" marR="5080">
              <a:lnSpc>
                <a:spcPct val="100000"/>
              </a:lnSpc>
              <a:spcBef>
                <a:spcPts val="114"/>
              </a:spcBef>
            </a:pPr>
            <a:endParaRPr lang="en-GB" sz="2950" b="1" spc="-20" dirty="0">
              <a:solidFill>
                <a:srgbClr val="FFFFFF"/>
              </a:solidFill>
              <a:latin typeface="Roboto"/>
              <a:cs typeface="Roboto"/>
            </a:endParaRPr>
          </a:p>
          <a:p>
            <a:pPr marL="12700" marR="5080">
              <a:lnSpc>
                <a:spcPct val="100000"/>
              </a:lnSpc>
              <a:spcBef>
                <a:spcPts val="114"/>
              </a:spcBef>
            </a:pPr>
            <a:endParaRPr sz="2950" dirty="0">
              <a:latin typeface="Roboto"/>
              <a:cs typeface="Roboto"/>
            </a:endParaRPr>
          </a:p>
        </p:txBody>
      </p:sp>
      <p:pic>
        <p:nvPicPr>
          <p:cNvPr id="10" name="Picture 9" descr="Text&#10;&#10;Description automatically generated">
            <a:extLst>
              <a:ext uri="{FF2B5EF4-FFF2-40B4-BE49-F238E27FC236}">
                <a16:creationId xmlns:a16="http://schemas.microsoft.com/office/drawing/2014/main" id="{2E6A7378-FFB8-8FE9-4355-2C22654D52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666" y="9577612"/>
            <a:ext cx="3449015" cy="9700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A597F0-B206-4F4E-A4F5-A755AA45EB7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397"/>
            <a:ext cx="20104100" cy="11308556"/>
          </a:xfrm>
          <a:prstGeom prst="rect">
            <a:avLst/>
          </a:prstGeom>
        </p:spPr>
      </p:pic>
      <p:sp>
        <p:nvSpPr>
          <p:cNvPr id="5" name="Rectangle 4">
            <a:extLst>
              <a:ext uri="{FF2B5EF4-FFF2-40B4-BE49-F238E27FC236}">
                <a16:creationId xmlns:a16="http://schemas.microsoft.com/office/drawing/2014/main" id="{55846313-0D05-A541-816B-3E72CAC6C6C6}"/>
              </a:ext>
            </a:extLst>
          </p:cNvPr>
          <p:cNvSpPr/>
          <p:nvPr/>
        </p:nvSpPr>
        <p:spPr>
          <a:xfrm>
            <a:off x="1" y="2365513"/>
            <a:ext cx="10280649" cy="6718162"/>
          </a:xfrm>
          <a:prstGeom prst="rect">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US" b="1" dirty="0">
              <a:solidFill>
                <a:srgbClr val="FFFFFF"/>
              </a:solidFill>
              <a:latin typeface=""/>
            </a:endParaRPr>
          </a:p>
          <a:p>
            <a:r>
              <a:rPr lang="en-US" sz="3200" b="1" dirty="0">
                <a:solidFill>
                  <a:srgbClr val="FFFFFF"/>
                </a:solidFill>
                <a:latin typeface="Roboto Slab" pitchFamily="2" charset="0"/>
                <a:ea typeface="Roboto Slab" pitchFamily="2" charset="0"/>
                <a:cs typeface="Roboto Slab" pitchFamily="2" charset="0"/>
              </a:rPr>
              <a:t>WHAT WE DO</a:t>
            </a:r>
          </a:p>
          <a:p>
            <a:endParaRPr lang="en-US" sz="3200" dirty="0">
              <a:solidFill>
                <a:srgbClr val="FFFFFF"/>
              </a:solidFill>
              <a:latin typeface="Roboto"/>
              <a:ea typeface="Roboto"/>
              <a:cs typeface="Arial" panose="020B0604020202020204" pitchFamily="34" charset="0"/>
            </a:endParaRPr>
          </a:p>
          <a:p>
            <a:pPr marL="471170" indent="-471170">
              <a:buFont typeface="Arial" panose="020B0604020202020204" pitchFamily="34" charset="0"/>
              <a:buChar char="•"/>
            </a:pPr>
            <a:r>
              <a:rPr lang="en-US" sz="3200" dirty="0">
                <a:solidFill>
                  <a:srgbClr val="FFFFFF"/>
                </a:solidFill>
                <a:latin typeface="Roboto"/>
                <a:ea typeface="Roboto"/>
                <a:cs typeface="Arial"/>
              </a:rPr>
              <a:t>Grants to </a:t>
            </a:r>
            <a:r>
              <a:rPr lang="en-US" sz="3200" dirty="0" err="1">
                <a:solidFill>
                  <a:srgbClr val="FFFFFF"/>
                </a:solidFill>
                <a:latin typeface="Roboto"/>
                <a:ea typeface="Roboto"/>
                <a:cs typeface="Arial"/>
              </a:rPr>
              <a:t>organisations</a:t>
            </a:r>
            <a:r>
              <a:rPr lang="en-US" sz="3200" dirty="0">
                <a:solidFill>
                  <a:srgbClr val="FFFFFF"/>
                </a:solidFill>
                <a:latin typeface="Roboto"/>
                <a:ea typeface="Roboto"/>
                <a:cs typeface="Arial"/>
              </a:rPr>
              <a:t> working to reduce poverty and inequality in London</a:t>
            </a:r>
          </a:p>
          <a:p>
            <a:endParaRPr lang="en-US" sz="3200" dirty="0">
              <a:solidFill>
                <a:srgbClr val="FFFFFF"/>
              </a:solidFill>
              <a:latin typeface="Roboto"/>
              <a:ea typeface="Roboto"/>
              <a:cs typeface="Arial"/>
            </a:endParaRPr>
          </a:p>
          <a:p>
            <a:pPr marL="471170" indent="-471170">
              <a:buFont typeface="Arial" panose="020B0604020202020204" pitchFamily="34" charset="0"/>
              <a:buChar char="•"/>
            </a:pPr>
            <a:r>
              <a:rPr lang="en-GB" sz="3200" dirty="0">
                <a:solidFill>
                  <a:srgbClr val="FFFFFF"/>
                </a:solidFill>
                <a:latin typeface="Roboto"/>
                <a:ea typeface="Roboto"/>
                <a:cs typeface="Arial"/>
              </a:rPr>
              <a:t>Funding 300 organisations at any time</a:t>
            </a:r>
          </a:p>
          <a:p>
            <a:endParaRPr lang="en-GB" sz="3200" dirty="0">
              <a:solidFill>
                <a:srgbClr val="FFFFFF"/>
              </a:solidFill>
              <a:latin typeface="Roboto"/>
              <a:ea typeface="Roboto"/>
              <a:cs typeface="Arial"/>
            </a:endParaRPr>
          </a:p>
          <a:p>
            <a:pPr marL="471170" indent="-471170">
              <a:buFont typeface="Arial" panose="020B0604020202020204" pitchFamily="34" charset="0"/>
              <a:buChar char="•"/>
            </a:pPr>
            <a:r>
              <a:rPr lang="en-GB" sz="3200" dirty="0">
                <a:solidFill>
                  <a:srgbClr val="FFFFFF"/>
                </a:solidFill>
                <a:latin typeface="Roboto"/>
                <a:ea typeface="+mn-lt"/>
                <a:cs typeface="+mn-lt"/>
              </a:rPr>
              <a:t>2018-2022 awarded </a:t>
            </a:r>
            <a:r>
              <a:rPr lang="en-GB" sz="3200" b="1" dirty="0">
                <a:solidFill>
                  <a:srgbClr val="FFFFFF"/>
                </a:solidFill>
                <a:latin typeface="Roboto"/>
                <a:ea typeface="+mn-lt"/>
                <a:cs typeface="+mn-lt"/>
              </a:rPr>
              <a:t>814 </a:t>
            </a:r>
            <a:r>
              <a:rPr lang="en-GB" sz="3200" dirty="0">
                <a:solidFill>
                  <a:srgbClr val="FFFFFF"/>
                </a:solidFill>
                <a:latin typeface="Roboto"/>
                <a:ea typeface="+mn-lt"/>
                <a:cs typeface="+mn-lt"/>
              </a:rPr>
              <a:t>grants totalling </a:t>
            </a:r>
            <a:r>
              <a:rPr lang="en-GB" sz="3200" b="1" dirty="0">
                <a:solidFill>
                  <a:srgbClr val="FFFFFF"/>
                </a:solidFill>
                <a:latin typeface="Roboto"/>
                <a:ea typeface="+mn-lt"/>
                <a:cs typeface="+mn-lt"/>
              </a:rPr>
              <a:t>£66 </a:t>
            </a:r>
            <a:r>
              <a:rPr lang="en-GB" sz="3200" dirty="0">
                <a:solidFill>
                  <a:srgbClr val="FFFFFF"/>
                </a:solidFill>
                <a:latin typeface="Roboto"/>
                <a:ea typeface="+mn-lt"/>
                <a:cs typeface="+mn-lt"/>
              </a:rPr>
              <a:t>million</a:t>
            </a:r>
          </a:p>
          <a:p>
            <a:pPr marL="471170" indent="-471170">
              <a:buFont typeface="Arial" panose="020B0604020202020204" pitchFamily="34" charset="0"/>
              <a:buChar char="•"/>
            </a:pPr>
            <a:endParaRPr lang="en-GB" sz="3200" dirty="0">
              <a:solidFill>
                <a:srgbClr val="FFFFFF"/>
              </a:solidFill>
              <a:latin typeface="Roboto"/>
              <a:ea typeface="+mn-lt"/>
              <a:cs typeface="+mn-lt"/>
            </a:endParaRPr>
          </a:p>
          <a:p>
            <a:pPr marL="471170" indent="-471170">
              <a:buFont typeface="Arial" panose="020B0604020202020204" pitchFamily="34" charset="0"/>
              <a:buChar char="•"/>
            </a:pPr>
            <a:r>
              <a:rPr lang="en-GB" sz="3200" dirty="0">
                <a:solidFill>
                  <a:srgbClr val="FFFFFF"/>
                </a:solidFill>
                <a:latin typeface="Roboto"/>
                <a:ea typeface="Roboto"/>
                <a:cs typeface="Calibri"/>
              </a:rPr>
              <a:t>Currently reviewing our grants strategy with new programmes to be launched in 2024</a:t>
            </a:r>
          </a:p>
          <a:p>
            <a:endParaRPr lang="en-GB" sz="3200" dirty="0">
              <a:solidFill>
                <a:srgbClr val="FFFFFF"/>
              </a:solidFill>
              <a:latin typeface="Roboto"/>
              <a:ea typeface="Roboto"/>
              <a:cs typeface="Calibri"/>
            </a:endParaRPr>
          </a:p>
          <a:p>
            <a:endParaRPr lang="en-GB" sz="3200" dirty="0">
              <a:solidFill>
                <a:srgbClr val="FFFFFF"/>
              </a:solidFill>
              <a:latin typeface="Roboto"/>
              <a:ea typeface="Roboto"/>
              <a:cs typeface="Arial" panose="020B0604020202020204" pitchFamily="34" charset="0"/>
            </a:endParaRPr>
          </a:p>
          <a:p>
            <a:pPr marL="471170" indent="-471170">
              <a:buFont typeface="Arial" panose="020B0604020202020204" pitchFamily="34" charset="0"/>
              <a:buChar char="•"/>
            </a:pPr>
            <a:endParaRPr lang="en-GB" dirty="0">
              <a:solidFill>
                <a:srgbClr val="FFFFFF"/>
              </a:solidFill>
              <a:latin typeface="Arial" panose="020B0604020202020204" pitchFamily="34" charset="0"/>
              <a:cs typeface="Arial" panose="020B0604020202020204" pitchFamily="34" charset="0"/>
            </a:endParaRPr>
          </a:p>
          <a:p>
            <a:pPr marL="471170" indent="-471170">
              <a:buFont typeface="Arial" panose="020B0604020202020204" pitchFamily="34" charset="0"/>
              <a:buChar char="•"/>
            </a:pPr>
            <a:endParaRPr lang="en-GB" dirty="0">
              <a:solidFill>
                <a:srgbClr val="FFFFFF"/>
              </a:solidFill>
              <a:latin typeface="Arial" panose="020B0604020202020204" pitchFamily="34" charset="0"/>
              <a:cs typeface="Arial" panose="020B0604020202020204" pitchFamily="34" charset="0"/>
            </a:endParaRPr>
          </a:p>
          <a:p>
            <a:pPr marL="471170" indent="-471170">
              <a:buFont typeface="Arial" panose="020B0604020202020204" pitchFamily="34" charset="0"/>
              <a:buChar char="•"/>
            </a:pPr>
            <a:endParaRPr lang="en-US" dirty="0">
              <a:solidFill>
                <a:srgbClr val="FFFFFF"/>
              </a:solidFill>
              <a:latin typeface="Arial" panose="020B0604020202020204" pitchFamily="34" charset="0"/>
              <a:cs typeface="Arial" panose="020B0604020202020204" pitchFamily="34" charset="0"/>
            </a:endParaRPr>
          </a:p>
          <a:p>
            <a:endParaRPr lang="en-US" dirty="0">
              <a:solidFill>
                <a:srgbClr val="FFFFFF"/>
              </a:solidFill>
              <a:cs typeface="Calibri"/>
            </a:endParaRPr>
          </a:p>
        </p:txBody>
      </p:sp>
    </p:spTree>
    <p:extLst>
      <p:ext uri="{BB962C8B-B14F-4D97-AF65-F5344CB8AC3E}">
        <p14:creationId xmlns:p14="http://schemas.microsoft.com/office/powerpoint/2010/main" val="3651386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633"/>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5F2F4"/>
          </a:solidFill>
        </p:spPr>
        <p:txBody>
          <a:bodyPr wrap="square" lIns="0" tIns="0" rIns="0" bIns="0" rtlCol="0"/>
          <a:lstStyle/>
          <a:p>
            <a:pPr algn="l" rtl="0"/>
            <a:endParaRPr/>
          </a:p>
        </p:txBody>
      </p:sp>
      <p:sp>
        <p:nvSpPr>
          <p:cNvPr id="25" name="object 25"/>
          <p:cNvSpPr txBox="1">
            <a:spLocks noGrp="1"/>
          </p:cNvSpPr>
          <p:nvPr>
            <p:ph type="title"/>
          </p:nvPr>
        </p:nvSpPr>
        <p:spPr>
          <a:xfrm>
            <a:off x="816213" y="2032886"/>
            <a:ext cx="16265475" cy="1312539"/>
          </a:xfrm>
          <a:prstGeom prst="rect">
            <a:avLst/>
          </a:prstGeom>
        </p:spPr>
        <p:txBody>
          <a:bodyPr vert="horz" wrap="square" lIns="0" tIns="17145" rIns="0" bIns="0" rtlCol="0" anchor="t">
            <a:spAutoFit/>
          </a:bodyPr>
          <a:lstStyle/>
          <a:p>
            <a:pPr marL="12700">
              <a:lnSpc>
                <a:spcPts val="10055"/>
              </a:lnSpc>
              <a:spcBef>
                <a:spcPts val="135"/>
              </a:spcBef>
            </a:pPr>
            <a:r>
              <a:rPr sz="9200" b="0" dirty="0">
                <a:solidFill>
                  <a:srgbClr val="00424F"/>
                </a:solidFill>
                <a:latin typeface="Roboto Slab"/>
                <a:cs typeface="Roboto Slab"/>
              </a:rPr>
              <a:t>Our</a:t>
            </a:r>
            <a:r>
              <a:rPr sz="9200" b="0" spc="-310" dirty="0">
                <a:solidFill>
                  <a:srgbClr val="00424F"/>
                </a:solidFill>
                <a:latin typeface="Roboto Slab"/>
                <a:cs typeface="Roboto Slab"/>
              </a:rPr>
              <a:t> </a:t>
            </a:r>
            <a:r>
              <a:rPr lang="en-US" sz="9200" b="0" spc="-130" dirty="0">
                <a:solidFill>
                  <a:srgbClr val="00424F"/>
                </a:solidFill>
                <a:latin typeface="Roboto Slab"/>
                <a:cs typeface="Roboto Slab"/>
              </a:rPr>
              <a:t>core </a:t>
            </a:r>
            <a:r>
              <a:rPr lang="en-US" sz="9200" spc="-300" dirty="0">
                <a:solidFill>
                  <a:srgbClr val="00424F"/>
                </a:solidFill>
                <a:ea typeface="Roboto"/>
              </a:rPr>
              <a:t>working</a:t>
            </a:r>
            <a:r>
              <a:rPr sz="9200" spc="-360" dirty="0">
                <a:solidFill>
                  <a:srgbClr val="00424F"/>
                </a:solidFill>
              </a:rPr>
              <a:t> </a:t>
            </a:r>
            <a:r>
              <a:rPr sz="9200" spc="-285" dirty="0">
                <a:solidFill>
                  <a:srgbClr val="00424F"/>
                </a:solidFill>
              </a:rPr>
              <a:t>areas</a:t>
            </a:r>
            <a:endParaRPr lang="en-US" sz="9200" dirty="0">
              <a:ea typeface="Roboto"/>
            </a:endParaRPr>
          </a:p>
        </p:txBody>
      </p:sp>
      <p:sp>
        <p:nvSpPr>
          <p:cNvPr id="26" name="object 26"/>
          <p:cNvSpPr txBox="1"/>
          <p:nvPr/>
        </p:nvSpPr>
        <p:spPr>
          <a:xfrm>
            <a:off x="824970" y="759527"/>
            <a:ext cx="4959880" cy="316112"/>
          </a:xfrm>
          <a:prstGeom prst="rect">
            <a:avLst/>
          </a:prstGeom>
        </p:spPr>
        <p:txBody>
          <a:bodyPr vert="horz" wrap="square" lIns="0" tIns="15875" rIns="0" bIns="0" rtlCol="0" anchor="t">
            <a:spAutoFit/>
          </a:bodyPr>
          <a:lstStyle/>
          <a:p>
            <a:pPr marL="12700">
              <a:spcBef>
                <a:spcPts val="125"/>
              </a:spcBef>
            </a:pPr>
            <a:r>
              <a:rPr lang="en-GB" sz="1950" spc="-45">
                <a:solidFill>
                  <a:srgbClr val="00424F"/>
                </a:solidFill>
                <a:latin typeface="Roboto"/>
                <a:cs typeface="Roboto"/>
              </a:rPr>
              <a:t>Trust for London  </a:t>
            </a:r>
            <a:endParaRPr sz="1950">
              <a:latin typeface="Roboto"/>
              <a:cs typeface="Roboto"/>
            </a:endParaRPr>
          </a:p>
        </p:txBody>
      </p:sp>
      <p:sp>
        <p:nvSpPr>
          <p:cNvPr id="28" name="object 28"/>
          <p:cNvSpPr txBox="1">
            <a:spLocks noGrp="1"/>
          </p:cNvSpPr>
          <p:nvPr>
            <p:ph type="sldNum" sz="quarter" idx="7"/>
          </p:nvPr>
        </p:nvSpPr>
        <p:spPr>
          <a:prstGeom prst="rect">
            <a:avLst/>
          </a:prstGeom>
        </p:spPr>
        <p:txBody>
          <a:bodyPr vert="horz" wrap="square" lIns="0" tIns="0" rIns="0" bIns="0" rtlCol="0">
            <a:spAutoFit/>
          </a:bodyPr>
          <a:lstStyle/>
          <a:p>
            <a:pPr marL="55244">
              <a:lnSpc>
                <a:spcPts val="2325"/>
              </a:lnSpc>
            </a:pPr>
            <a:fld id="{81D60167-4931-47E6-BA6A-407CBD079E47}" type="slidenum">
              <a:rPr spc="-25" dirty="0"/>
              <a:t>4</a:t>
            </a:fld>
            <a:endParaRPr spc="-25"/>
          </a:p>
        </p:txBody>
      </p:sp>
      <p:pic>
        <p:nvPicPr>
          <p:cNvPr id="29" name="Picture 28" descr="Shape, icon&#10;&#10;Description automatically generated">
            <a:extLst>
              <a:ext uri="{FF2B5EF4-FFF2-40B4-BE49-F238E27FC236}">
                <a16:creationId xmlns:a16="http://schemas.microsoft.com/office/drawing/2014/main" id="{D500E3D0-03A3-3B3E-849A-ED858730E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2875" y="720108"/>
            <a:ext cx="523875" cy="523875"/>
          </a:xfrm>
          <a:prstGeom prst="rect">
            <a:avLst/>
          </a:prstGeom>
        </p:spPr>
      </p:pic>
      <p:sp>
        <p:nvSpPr>
          <p:cNvPr id="3" name="object 4">
            <a:extLst>
              <a:ext uri="{FF2B5EF4-FFF2-40B4-BE49-F238E27FC236}">
                <a16:creationId xmlns:a16="http://schemas.microsoft.com/office/drawing/2014/main" id="{E9DF305C-C9A4-10F3-BC8E-37768EB381C1}"/>
              </a:ext>
            </a:extLst>
          </p:cNvPr>
          <p:cNvSpPr txBox="1"/>
          <p:nvPr/>
        </p:nvSpPr>
        <p:spPr>
          <a:xfrm>
            <a:off x="824970" y="3697493"/>
            <a:ext cx="6462395" cy="6524221"/>
          </a:xfrm>
          <a:prstGeom prst="rect">
            <a:avLst/>
          </a:prstGeom>
        </p:spPr>
        <p:txBody>
          <a:bodyPr vert="horz" wrap="square" lIns="0" tIns="14604" rIns="0" bIns="0" rtlCol="0">
            <a:spAutoFit/>
          </a:bodyPr>
          <a:lstStyle/>
          <a:p>
            <a:pPr marL="12700" marR="5080">
              <a:lnSpc>
                <a:spcPct val="100000"/>
              </a:lnSpc>
              <a:spcBef>
                <a:spcPts val="114"/>
              </a:spcBef>
            </a:pPr>
            <a:r>
              <a:rPr lang="en-US" sz="2950" b="1" spc="-75" dirty="0">
                <a:solidFill>
                  <a:srgbClr val="00424F"/>
                </a:solidFill>
                <a:latin typeface="Roboto"/>
                <a:cs typeface="Roboto"/>
              </a:rPr>
              <a:t>Across our </a:t>
            </a:r>
            <a:r>
              <a:rPr lang="en-US" sz="2950" b="1" spc="-75" dirty="0" err="1">
                <a:solidFill>
                  <a:srgbClr val="00424F"/>
                </a:solidFill>
                <a:latin typeface="Roboto"/>
                <a:cs typeface="Roboto"/>
              </a:rPr>
              <a:t>programmes</a:t>
            </a:r>
            <a:r>
              <a:rPr lang="en-US" sz="2950" b="1" spc="-75" dirty="0">
                <a:solidFill>
                  <a:srgbClr val="00424F"/>
                </a:solidFill>
                <a:latin typeface="Roboto"/>
                <a:cs typeface="Roboto"/>
              </a:rPr>
              <a:t>: </a:t>
            </a:r>
          </a:p>
          <a:p>
            <a:pPr marL="469900" marR="5080" indent="-457200">
              <a:lnSpc>
                <a:spcPct val="100000"/>
              </a:lnSpc>
              <a:spcBef>
                <a:spcPts val="114"/>
              </a:spcBef>
              <a:buFont typeface="Arial" panose="020B0604020202020204" pitchFamily="34" charset="0"/>
              <a:buChar char="•"/>
            </a:pPr>
            <a:r>
              <a:rPr lang="en-US" sz="2950" spc="-75" dirty="0">
                <a:solidFill>
                  <a:srgbClr val="00424F"/>
                </a:solidFill>
                <a:latin typeface="Roboto"/>
                <a:cs typeface="Roboto"/>
              </a:rPr>
              <a:t>Housing</a:t>
            </a:r>
          </a:p>
          <a:p>
            <a:pPr marL="469900" marR="5080" indent="-457200">
              <a:lnSpc>
                <a:spcPct val="100000"/>
              </a:lnSpc>
              <a:spcBef>
                <a:spcPts val="114"/>
              </a:spcBef>
              <a:buFont typeface="Arial" panose="020B0604020202020204" pitchFamily="34" charset="0"/>
              <a:buChar char="•"/>
            </a:pPr>
            <a:r>
              <a:rPr lang="en-US" sz="2950" spc="-75" dirty="0">
                <a:solidFill>
                  <a:srgbClr val="00424F"/>
                </a:solidFill>
                <a:latin typeface="Roboto"/>
                <a:cs typeface="Roboto"/>
              </a:rPr>
              <a:t>Migration</a:t>
            </a:r>
          </a:p>
          <a:p>
            <a:pPr marL="469900" marR="5080" indent="-457200">
              <a:lnSpc>
                <a:spcPct val="100000"/>
              </a:lnSpc>
              <a:spcBef>
                <a:spcPts val="114"/>
              </a:spcBef>
              <a:buFont typeface="Arial" panose="020B0604020202020204" pitchFamily="34" charset="0"/>
              <a:buChar char="•"/>
            </a:pPr>
            <a:r>
              <a:rPr lang="en-US" sz="2950" spc="-75" dirty="0">
                <a:solidFill>
                  <a:srgbClr val="00424F"/>
                </a:solidFill>
                <a:latin typeface="Roboto"/>
                <a:cs typeface="Roboto"/>
              </a:rPr>
              <a:t>Decent living standards</a:t>
            </a:r>
          </a:p>
          <a:p>
            <a:pPr marL="469900" marR="5080" indent="-457200">
              <a:lnSpc>
                <a:spcPct val="100000"/>
              </a:lnSpc>
              <a:spcBef>
                <a:spcPts val="114"/>
              </a:spcBef>
              <a:buFont typeface="Arial" panose="020B0604020202020204" pitchFamily="34" charset="0"/>
              <a:buChar char="•"/>
            </a:pPr>
            <a:r>
              <a:rPr lang="en-US" sz="2950" spc="-75" dirty="0">
                <a:solidFill>
                  <a:srgbClr val="00424F"/>
                </a:solidFill>
                <a:latin typeface="Roboto"/>
                <a:cs typeface="Roboto"/>
              </a:rPr>
              <a:t>Employment </a:t>
            </a:r>
          </a:p>
          <a:p>
            <a:pPr marL="469900" marR="5080" indent="-457200">
              <a:lnSpc>
                <a:spcPct val="100000"/>
              </a:lnSpc>
              <a:spcBef>
                <a:spcPts val="114"/>
              </a:spcBef>
              <a:buFont typeface="Arial" panose="020B0604020202020204" pitchFamily="34" charset="0"/>
              <a:buChar char="•"/>
            </a:pPr>
            <a:r>
              <a:rPr lang="en-US" sz="2950" spc="-75" dirty="0">
                <a:solidFill>
                  <a:srgbClr val="00424F"/>
                </a:solidFill>
                <a:latin typeface="Roboto"/>
                <a:cs typeface="Roboto"/>
              </a:rPr>
              <a:t>Shared wealth </a:t>
            </a:r>
          </a:p>
          <a:p>
            <a:pPr marL="12700" marR="5080">
              <a:lnSpc>
                <a:spcPct val="100000"/>
              </a:lnSpc>
              <a:spcBef>
                <a:spcPts val="114"/>
              </a:spcBef>
            </a:pPr>
            <a:endParaRPr lang="en-US" sz="2950" spc="-75" dirty="0">
              <a:solidFill>
                <a:srgbClr val="00424F"/>
              </a:solidFill>
              <a:latin typeface="Roboto"/>
              <a:cs typeface="Roboto"/>
            </a:endParaRPr>
          </a:p>
          <a:p>
            <a:pPr marL="12700" marR="5080">
              <a:lnSpc>
                <a:spcPct val="100000"/>
              </a:lnSpc>
              <a:spcBef>
                <a:spcPts val="114"/>
              </a:spcBef>
            </a:pPr>
            <a:r>
              <a:rPr lang="en-US" sz="2950" b="1" spc="-75" dirty="0">
                <a:solidFill>
                  <a:srgbClr val="00424F"/>
                </a:solidFill>
                <a:latin typeface="Roboto"/>
                <a:cs typeface="Roboto"/>
              </a:rPr>
              <a:t>Activities: </a:t>
            </a:r>
          </a:p>
          <a:p>
            <a:pPr marL="469900" marR="5080" indent="-457200">
              <a:lnSpc>
                <a:spcPct val="100000"/>
              </a:lnSpc>
              <a:spcBef>
                <a:spcPts val="114"/>
              </a:spcBef>
              <a:buFont typeface="Arial" panose="020B0604020202020204" pitchFamily="34" charset="0"/>
              <a:buChar char="•"/>
            </a:pPr>
            <a:r>
              <a:rPr lang="en-US" sz="2950" spc="-75" dirty="0">
                <a:solidFill>
                  <a:srgbClr val="00424F"/>
                </a:solidFill>
                <a:latin typeface="Roboto"/>
                <a:cs typeface="Roboto"/>
              </a:rPr>
              <a:t>Frontline advice work</a:t>
            </a:r>
          </a:p>
          <a:p>
            <a:pPr marL="469900" marR="5080" indent="-457200">
              <a:lnSpc>
                <a:spcPct val="100000"/>
              </a:lnSpc>
              <a:spcBef>
                <a:spcPts val="114"/>
              </a:spcBef>
              <a:buFont typeface="Arial" panose="020B0604020202020204" pitchFamily="34" charset="0"/>
              <a:buChar char="•"/>
            </a:pPr>
            <a:r>
              <a:rPr lang="en-US" sz="2950" spc="-75" dirty="0">
                <a:solidFill>
                  <a:srgbClr val="00424F"/>
                </a:solidFill>
                <a:latin typeface="Roboto"/>
                <a:cs typeface="Roboto"/>
              </a:rPr>
              <a:t>Advocacy and campaigns</a:t>
            </a:r>
          </a:p>
          <a:p>
            <a:pPr marL="469900" marR="5080" indent="-457200">
              <a:lnSpc>
                <a:spcPct val="100000"/>
              </a:lnSpc>
              <a:spcBef>
                <a:spcPts val="114"/>
              </a:spcBef>
              <a:buFont typeface="Arial" panose="020B0604020202020204" pitchFamily="34" charset="0"/>
              <a:buChar char="•"/>
            </a:pPr>
            <a:r>
              <a:rPr lang="en-US" sz="2950" spc="-75" dirty="0">
                <a:solidFill>
                  <a:srgbClr val="00424F"/>
                </a:solidFill>
                <a:latin typeface="Roboto"/>
                <a:cs typeface="Roboto"/>
              </a:rPr>
              <a:t>Building collective voice of people with first-hand experience</a:t>
            </a:r>
          </a:p>
          <a:p>
            <a:pPr marL="469900" marR="5080" indent="-457200">
              <a:lnSpc>
                <a:spcPct val="100000"/>
              </a:lnSpc>
              <a:spcBef>
                <a:spcPts val="114"/>
              </a:spcBef>
              <a:buFont typeface="Arial" panose="020B0604020202020204" pitchFamily="34" charset="0"/>
              <a:buChar char="•"/>
            </a:pPr>
            <a:r>
              <a:rPr lang="en-US" sz="2950" spc="-75" dirty="0">
                <a:solidFill>
                  <a:srgbClr val="00424F"/>
                </a:solidFill>
                <a:latin typeface="Roboto"/>
                <a:cs typeface="Roboto"/>
              </a:rPr>
              <a:t>Research </a:t>
            </a:r>
          </a:p>
          <a:p>
            <a:pPr marL="12700" marR="5080">
              <a:lnSpc>
                <a:spcPct val="100000"/>
              </a:lnSpc>
              <a:spcBef>
                <a:spcPts val="114"/>
              </a:spcBef>
            </a:pPr>
            <a:endParaRPr lang="en-US" sz="2950" spc="-75" dirty="0">
              <a:solidFill>
                <a:srgbClr val="00424F"/>
              </a:solidFill>
              <a:latin typeface="Roboto"/>
              <a:cs typeface="Roboto"/>
            </a:endParaRPr>
          </a:p>
        </p:txBody>
      </p:sp>
      <p:sp>
        <p:nvSpPr>
          <p:cNvPr id="5" name="object 4">
            <a:extLst>
              <a:ext uri="{FF2B5EF4-FFF2-40B4-BE49-F238E27FC236}">
                <a16:creationId xmlns:a16="http://schemas.microsoft.com/office/drawing/2014/main" id="{279D2DB8-286A-701B-AAC7-6AD69F80F17B}"/>
              </a:ext>
            </a:extLst>
          </p:cNvPr>
          <p:cNvSpPr txBox="1"/>
          <p:nvPr/>
        </p:nvSpPr>
        <p:spPr>
          <a:xfrm>
            <a:off x="9891030" y="3690331"/>
            <a:ext cx="6462395" cy="6991015"/>
          </a:xfrm>
          <a:prstGeom prst="rect">
            <a:avLst/>
          </a:prstGeom>
        </p:spPr>
        <p:txBody>
          <a:bodyPr vert="horz" wrap="square" lIns="0" tIns="14604" rIns="0" bIns="0" rtlCol="0">
            <a:spAutoFit/>
          </a:bodyPr>
          <a:lstStyle/>
          <a:p>
            <a:pPr marL="12700" marR="5080">
              <a:lnSpc>
                <a:spcPct val="100000"/>
              </a:lnSpc>
              <a:spcBef>
                <a:spcPts val="114"/>
              </a:spcBef>
            </a:pPr>
            <a:r>
              <a:rPr lang="en-US" sz="2950" b="1" spc="-75" dirty="0">
                <a:solidFill>
                  <a:srgbClr val="00424F"/>
                </a:solidFill>
                <a:latin typeface="Roboto"/>
                <a:cs typeface="Roboto"/>
              </a:rPr>
              <a:t>Special initiatives: </a:t>
            </a:r>
          </a:p>
          <a:p>
            <a:pPr marL="469900" marR="5080" indent="-457200">
              <a:lnSpc>
                <a:spcPct val="100000"/>
              </a:lnSpc>
              <a:spcBef>
                <a:spcPts val="114"/>
              </a:spcBef>
              <a:buFont typeface="Arial" panose="020B0604020202020204" pitchFamily="34" charset="0"/>
              <a:buChar char="•"/>
            </a:pPr>
            <a:r>
              <a:rPr lang="en-US" sz="2950" spc="-75" dirty="0">
                <a:solidFill>
                  <a:srgbClr val="00424F"/>
                </a:solidFill>
                <a:latin typeface="Roboto"/>
                <a:cs typeface="Roboto"/>
              </a:rPr>
              <a:t>Racial justice fund</a:t>
            </a:r>
          </a:p>
          <a:p>
            <a:pPr marL="469900" marR="5080" indent="-457200">
              <a:lnSpc>
                <a:spcPct val="100000"/>
              </a:lnSpc>
              <a:spcBef>
                <a:spcPts val="114"/>
              </a:spcBef>
              <a:buFont typeface="Arial" panose="020B0604020202020204" pitchFamily="34" charset="0"/>
              <a:buChar char="•"/>
            </a:pPr>
            <a:r>
              <a:rPr lang="en-US" sz="2950" spc="-75" dirty="0">
                <a:solidFill>
                  <a:srgbClr val="00424F"/>
                </a:solidFill>
                <a:latin typeface="Roboto"/>
                <a:cs typeface="Roboto"/>
              </a:rPr>
              <a:t>Disability justice fund</a:t>
            </a:r>
          </a:p>
          <a:p>
            <a:pPr marL="12700" marR="5080">
              <a:lnSpc>
                <a:spcPct val="100000"/>
              </a:lnSpc>
              <a:spcBef>
                <a:spcPts val="114"/>
              </a:spcBef>
            </a:pPr>
            <a:endParaRPr lang="en-US" sz="2950" spc="-75" dirty="0">
              <a:solidFill>
                <a:srgbClr val="00424F"/>
              </a:solidFill>
              <a:latin typeface="Roboto"/>
              <a:cs typeface="Roboto"/>
            </a:endParaRPr>
          </a:p>
          <a:p>
            <a:pPr marL="469900" marR="5080" indent="-457200">
              <a:lnSpc>
                <a:spcPct val="100000"/>
              </a:lnSpc>
              <a:spcBef>
                <a:spcPts val="114"/>
              </a:spcBef>
              <a:buFont typeface="Arial" panose="020B0604020202020204" pitchFamily="34" charset="0"/>
              <a:buChar char="•"/>
            </a:pPr>
            <a:r>
              <a:rPr lang="en-US" sz="2950" spc="-75" dirty="0">
                <a:solidFill>
                  <a:srgbClr val="00424F"/>
                </a:solidFill>
                <a:latin typeface="Roboto"/>
                <a:cs typeface="Roboto"/>
              </a:rPr>
              <a:t>Better temporary accommodation</a:t>
            </a:r>
          </a:p>
          <a:p>
            <a:pPr marL="469900" marR="5080" indent="-457200">
              <a:lnSpc>
                <a:spcPct val="100000"/>
              </a:lnSpc>
              <a:spcBef>
                <a:spcPts val="114"/>
              </a:spcBef>
              <a:buFont typeface="Arial" panose="020B0604020202020204" pitchFamily="34" charset="0"/>
              <a:buChar char="•"/>
            </a:pPr>
            <a:r>
              <a:rPr lang="en-US" sz="2950" spc="-75" dirty="0">
                <a:solidFill>
                  <a:srgbClr val="00424F"/>
                </a:solidFill>
                <a:latin typeface="Roboto"/>
                <a:cs typeface="Roboto"/>
              </a:rPr>
              <a:t>Citizenship &amp; integration initiative</a:t>
            </a:r>
          </a:p>
          <a:p>
            <a:pPr marL="469900" marR="5080" indent="-457200">
              <a:lnSpc>
                <a:spcPct val="100000"/>
              </a:lnSpc>
              <a:spcBef>
                <a:spcPts val="114"/>
              </a:spcBef>
              <a:buFont typeface="Arial" panose="020B0604020202020204" pitchFamily="34" charset="0"/>
              <a:buChar char="•"/>
            </a:pPr>
            <a:r>
              <a:rPr lang="en-US" sz="2950" spc="-75" dirty="0">
                <a:solidFill>
                  <a:srgbClr val="00424F"/>
                </a:solidFill>
                <a:latin typeface="Roboto"/>
                <a:cs typeface="Roboto"/>
              </a:rPr>
              <a:t>Moving on up </a:t>
            </a:r>
          </a:p>
          <a:p>
            <a:pPr marL="12700" marR="5080">
              <a:lnSpc>
                <a:spcPct val="100000"/>
              </a:lnSpc>
              <a:spcBef>
                <a:spcPts val="114"/>
              </a:spcBef>
            </a:pPr>
            <a:endParaRPr lang="en-US" sz="2950" spc="-75" dirty="0">
              <a:solidFill>
                <a:srgbClr val="00424F"/>
              </a:solidFill>
              <a:latin typeface="Roboto"/>
              <a:cs typeface="Roboto"/>
            </a:endParaRPr>
          </a:p>
          <a:p>
            <a:pPr marL="12700" marR="5080">
              <a:lnSpc>
                <a:spcPct val="100000"/>
              </a:lnSpc>
              <a:spcBef>
                <a:spcPts val="114"/>
              </a:spcBef>
            </a:pPr>
            <a:r>
              <a:rPr lang="en-US" sz="2950" b="1" spc="-75" dirty="0">
                <a:solidFill>
                  <a:srgbClr val="00424F"/>
                </a:solidFill>
                <a:latin typeface="Roboto"/>
                <a:cs typeface="Roboto"/>
              </a:rPr>
              <a:t>Social investment:</a:t>
            </a:r>
          </a:p>
          <a:p>
            <a:pPr marL="469900" marR="5080" indent="-457200">
              <a:lnSpc>
                <a:spcPct val="100000"/>
              </a:lnSpc>
              <a:spcBef>
                <a:spcPts val="114"/>
              </a:spcBef>
              <a:buFont typeface="Arial" panose="020B0604020202020204" pitchFamily="34" charset="0"/>
              <a:buChar char="•"/>
            </a:pPr>
            <a:r>
              <a:rPr lang="en-US" sz="2950" spc="-75" dirty="0">
                <a:solidFill>
                  <a:srgbClr val="00424F"/>
                </a:solidFill>
                <a:latin typeface="Roboto"/>
                <a:cs typeface="Roboto"/>
              </a:rPr>
              <a:t>Supporting pioneering projects and social enterprises. </a:t>
            </a:r>
          </a:p>
          <a:p>
            <a:pPr marL="469900" marR="5080" indent="-457200">
              <a:lnSpc>
                <a:spcPct val="100000"/>
              </a:lnSpc>
              <a:spcBef>
                <a:spcPts val="114"/>
              </a:spcBef>
              <a:buFont typeface="Arial" panose="020B0604020202020204" pitchFamily="34" charset="0"/>
              <a:buChar char="•"/>
            </a:pPr>
            <a:r>
              <a:rPr lang="en-US" sz="2950" spc="-75" dirty="0">
                <a:solidFill>
                  <a:srgbClr val="00424F"/>
                </a:solidFill>
                <a:latin typeface="Roboto"/>
                <a:cs typeface="Roboto"/>
              </a:rPr>
              <a:t>Loans or equity.</a:t>
            </a:r>
          </a:p>
          <a:p>
            <a:pPr marL="12700" marR="5080">
              <a:lnSpc>
                <a:spcPct val="100000"/>
              </a:lnSpc>
              <a:spcBef>
                <a:spcPts val="114"/>
              </a:spcBef>
            </a:pPr>
            <a:endParaRPr lang="en-US" sz="2950" spc="-75" dirty="0">
              <a:solidFill>
                <a:srgbClr val="00424F"/>
              </a:solidFill>
              <a:latin typeface="Roboto"/>
              <a:cs typeface="Roboto"/>
            </a:endParaRPr>
          </a:p>
          <a:p>
            <a:pPr marL="12700" marR="5080">
              <a:lnSpc>
                <a:spcPct val="100000"/>
              </a:lnSpc>
              <a:spcBef>
                <a:spcPts val="114"/>
              </a:spcBef>
            </a:pPr>
            <a:r>
              <a:rPr lang="en-US" sz="2950" spc="-75" dirty="0">
                <a:solidFill>
                  <a:srgbClr val="00424F"/>
                </a:solidFill>
                <a:latin typeface="Roboto"/>
                <a:cs typeface="Roboto"/>
              </a:rPr>
              <a:t>www.trustforlondon.org.uk</a:t>
            </a:r>
          </a:p>
          <a:p>
            <a:pPr marL="12700" marR="5080">
              <a:lnSpc>
                <a:spcPct val="100000"/>
              </a:lnSpc>
              <a:spcBef>
                <a:spcPts val="114"/>
              </a:spcBef>
            </a:pPr>
            <a:endParaRPr lang="en-US" sz="2950" spc="-75" dirty="0">
              <a:solidFill>
                <a:srgbClr val="00424F"/>
              </a:solidFill>
              <a:latin typeface="Roboto"/>
              <a:cs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033ECE-3EB8-FC43-B98B-AC5C21C5A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88" y="-1911096"/>
            <a:ext cx="20356269" cy="13242183"/>
          </a:xfrm>
          <a:prstGeom prst="rect">
            <a:avLst/>
          </a:prstGeom>
        </p:spPr>
      </p:pic>
      <p:sp>
        <p:nvSpPr>
          <p:cNvPr id="2" name="Slide Number Placeholder 1">
            <a:extLst>
              <a:ext uri="{FF2B5EF4-FFF2-40B4-BE49-F238E27FC236}">
                <a16:creationId xmlns:a16="http://schemas.microsoft.com/office/drawing/2014/main" id="{85D23BE0-5D01-C14C-AD21-F1202A4397D1}"/>
              </a:ext>
            </a:extLst>
          </p:cNvPr>
          <p:cNvSpPr>
            <a:spLocks noGrp="1"/>
          </p:cNvSpPr>
          <p:nvPr>
            <p:ph type="sldNum" sz="quarter" idx="12"/>
          </p:nvPr>
        </p:nvSpPr>
        <p:spPr/>
        <p:txBody>
          <a:bodyPr/>
          <a:lstStyle/>
          <a:p>
            <a:fld id="{A6CF501A-B4FF-1840-A3EC-D5D9B8AAED63}" type="slidenum">
              <a:rPr lang="en-US" smtClean="0"/>
              <a:t>5</a:t>
            </a:fld>
            <a:endParaRPr lang="en-US"/>
          </a:p>
        </p:txBody>
      </p:sp>
      <p:sp>
        <p:nvSpPr>
          <p:cNvPr id="5" name="TextBox 4">
            <a:extLst>
              <a:ext uri="{FF2B5EF4-FFF2-40B4-BE49-F238E27FC236}">
                <a16:creationId xmlns:a16="http://schemas.microsoft.com/office/drawing/2014/main" id="{A0700DEA-1AD8-6A4B-A2C9-C7DFB1D52970}"/>
              </a:ext>
            </a:extLst>
          </p:cNvPr>
          <p:cNvSpPr txBox="1"/>
          <p:nvPr/>
        </p:nvSpPr>
        <p:spPr>
          <a:xfrm>
            <a:off x="-126084" y="4303985"/>
            <a:ext cx="12846205" cy="2325508"/>
          </a:xfrm>
          <a:prstGeom prst="rect">
            <a:avLst/>
          </a:prstGeom>
          <a:solidFill>
            <a:schemeClr val="accent1">
              <a:lumMod val="90000"/>
              <a:lumOff val="10000"/>
            </a:schemeClr>
          </a:solidFill>
          <a:ln>
            <a:noFill/>
          </a:ln>
        </p:spPr>
        <p:txBody>
          <a:bodyPr wrap="square" lIns="91440" tIns="45720" rIns="91440" bIns="45720" rtlCol="0" anchor="t">
            <a:spAutoFit/>
          </a:bodyPr>
          <a:lstStyle/>
          <a:p>
            <a:r>
              <a:rPr lang="en-US" sz="7250" dirty="0">
                <a:solidFill>
                  <a:schemeClr val="bg1"/>
                </a:solidFill>
                <a:latin typeface="Roboto Slab"/>
                <a:ea typeface="Roboto Slab"/>
                <a:cs typeface="Roboto Slab"/>
              </a:rPr>
              <a:t> RACIAL AND ECONOMIC JUSTICE</a:t>
            </a:r>
            <a:r>
              <a:rPr lang="en-US" sz="7250" dirty="0">
                <a:solidFill>
                  <a:srgbClr val="002060"/>
                </a:solidFill>
                <a:latin typeface=""/>
              </a:rPr>
              <a:t> </a:t>
            </a:r>
            <a:endParaRPr lang="en-US" sz="7256" dirty="0">
              <a:solidFill>
                <a:srgbClr val="186FA9"/>
              </a:solidFill>
              <a:latin typeface=""/>
            </a:endParaRPr>
          </a:p>
        </p:txBody>
      </p:sp>
      <p:sp>
        <p:nvSpPr>
          <p:cNvPr id="7" name="TextBox 6">
            <a:extLst>
              <a:ext uri="{FF2B5EF4-FFF2-40B4-BE49-F238E27FC236}">
                <a16:creationId xmlns:a16="http://schemas.microsoft.com/office/drawing/2014/main" id="{AB3D4682-E949-7C41-95BA-E2CE57FFD58A}"/>
              </a:ext>
            </a:extLst>
          </p:cNvPr>
          <p:cNvSpPr txBox="1"/>
          <p:nvPr/>
        </p:nvSpPr>
        <p:spPr>
          <a:xfrm>
            <a:off x="18721943" y="10507996"/>
            <a:ext cx="2357954" cy="369332"/>
          </a:xfrm>
          <a:prstGeom prst="rect">
            <a:avLst/>
          </a:prstGeom>
          <a:noFill/>
        </p:spPr>
        <p:txBody>
          <a:bodyPr wrap="square" rtlCol="0">
            <a:spAutoFit/>
          </a:bodyPr>
          <a:lstStyle/>
          <a:p>
            <a:r>
              <a:rPr lang="en-US" i="1">
                <a:solidFill>
                  <a:schemeClr val="bg1"/>
                </a:solidFill>
              </a:rPr>
              <a:t>Praxis </a:t>
            </a:r>
          </a:p>
        </p:txBody>
      </p:sp>
    </p:spTree>
    <p:extLst>
      <p:ext uri="{BB962C8B-B14F-4D97-AF65-F5344CB8AC3E}">
        <p14:creationId xmlns:p14="http://schemas.microsoft.com/office/powerpoint/2010/main" val="751367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9FBE9BB8-49F2-7B52-A5DF-C8321B4B0BAF}"/>
              </a:ext>
            </a:extLst>
          </p:cNvPr>
          <p:cNvSpPr/>
          <p:nvPr/>
        </p:nvSpPr>
        <p:spPr>
          <a:xfrm>
            <a:off x="0" y="18633"/>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5F2F4"/>
          </a:solidFill>
        </p:spPr>
        <p:txBody>
          <a:bodyPr wrap="square" lIns="0" tIns="0" rIns="0" bIns="0" rtlCol="0"/>
          <a:lstStyle/>
          <a:p>
            <a:pPr algn="l" rtl="0"/>
            <a:endParaRPr/>
          </a:p>
        </p:txBody>
      </p:sp>
      <p:sp>
        <p:nvSpPr>
          <p:cNvPr id="2" name="Slide Number Placeholder 1">
            <a:extLst>
              <a:ext uri="{FF2B5EF4-FFF2-40B4-BE49-F238E27FC236}">
                <a16:creationId xmlns:a16="http://schemas.microsoft.com/office/drawing/2014/main" id="{4439BE23-D9BC-3B91-9E6B-C4EBB6261BDB}"/>
              </a:ext>
            </a:extLst>
          </p:cNvPr>
          <p:cNvSpPr>
            <a:spLocks noGrp="1"/>
          </p:cNvSpPr>
          <p:nvPr>
            <p:ph type="sldNum" sz="quarter" idx="12"/>
          </p:nvPr>
        </p:nvSpPr>
        <p:spPr/>
        <p:txBody>
          <a:bodyPr/>
          <a:lstStyle/>
          <a:p>
            <a:fld id="{A6CF501A-B4FF-1840-A3EC-D5D9B8AAED63}" type="slidenum">
              <a:rPr lang="en-US" smtClean="0"/>
              <a:t>6</a:t>
            </a:fld>
            <a:endParaRPr lang="en-US"/>
          </a:p>
        </p:txBody>
      </p:sp>
      <p:sp>
        <p:nvSpPr>
          <p:cNvPr id="4" name="TextBox 3">
            <a:extLst>
              <a:ext uri="{FF2B5EF4-FFF2-40B4-BE49-F238E27FC236}">
                <a16:creationId xmlns:a16="http://schemas.microsoft.com/office/drawing/2014/main" id="{073C2364-954E-BAC3-3EDB-4B5190043C33}"/>
              </a:ext>
            </a:extLst>
          </p:cNvPr>
          <p:cNvSpPr txBox="1"/>
          <p:nvPr/>
        </p:nvSpPr>
        <p:spPr>
          <a:xfrm>
            <a:off x="523989" y="1616075"/>
            <a:ext cx="10419015" cy="1077218"/>
          </a:xfrm>
          <a:prstGeom prst="rect">
            <a:avLst/>
          </a:prstGeom>
          <a:noFill/>
        </p:spPr>
        <p:txBody>
          <a:bodyPr wrap="square" rtlCol="0">
            <a:spAutoFit/>
          </a:bodyPr>
          <a:lstStyle/>
          <a:p>
            <a:r>
              <a:rPr lang="en-GB" sz="3200" b="1" dirty="0">
                <a:solidFill>
                  <a:schemeClr val="accent1"/>
                </a:solidFill>
                <a:latin typeface="Roboto Slab" pitchFamily="2" charset="0"/>
                <a:ea typeface="Roboto Slab" pitchFamily="2" charset="0"/>
                <a:cs typeface="Roboto Slab" pitchFamily="2" charset="0"/>
              </a:rPr>
              <a:t>C</a:t>
            </a:r>
            <a:r>
              <a:rPr lang="en-GB" sz="3200" b="1" i="0" u="none" strike="noStrike" dirty="0">
                <a:solidFill>
                  <a:schemeClr val="accent1"/>
                </a:solidFill>
                <a:effectLst/>
                <a:latin typeface="Roboto Slab" pitchFamily="2" charset="0"/>
                <a:ea typeface="Roboto Slab" pitchFamily="2" charset="0"/>
                <a:cs typeface="Roboto Slab" pitchFamily="2" charset="0"/>
              </a:rPr>
              <a:t>ompelling evidence about the links between race, racism and poverty</a:t>
            </a:r>
            <a:endParaRPr lang="en-US" sz="3200" b="1" dirty="0">
              <a:solidFill>
                <a:schemeClr val="accent1"/>
              </a:solidFill>
              <a:latin typeface="Roboto Slab" pitchFamily="2" charset="0"/>
              <a:ea typeface="Roboto Slab" pitchFamily="2" charset="0"/>
              <a:cs typeface="Roboto Slab" pitchFamily="2" charset="0"/>
            </a:endParaRPr>
          </a:p>
        </p:txBody>
      </p:sp>
      <p:sp>
        <p:nvSpPr>
          <p:cNvPr id="5" name="TextBox 4">
            <a:extLst>
              <a:ext uri="{FF2B5EF4-FFF2-40B4-BE49-F238E27FC236}">
                <a16:creationId xmlns:a16="http://schemas.microsoft.com/office/drawing/2014/main" id="{5F007A30-761E-4460-689F-63225820A8E1}"/>
              </a:ext>
            </a:extLst>
          </p:cNvPr>
          <p:cNvSpPr txBox="1"/>
          <p:nvPr/>
        </p:nvSpPr>
        <p:spPr>
          <a:xfrm>
            <a:off x="222250" y="3048980"/>
            <a:ext cx="10720754" cy="5909310"/>
          </a:xfrm>
          <a:prstGeom prst="rect">
            <a:avLst/>
          </a:prstGeom>
          <a:noFill/>
        </p:spPr>
        <p:txBody>
          <a:bodyPr wrap="square" rtlCol="0">
            <a:spAutoFit/>
          </a:bodyPr>
          <a:lstStyle/>
          <a:p>
            <a:endParaRPr lang="en-US" sz="2000" dirty="0">
              <a:solidFill>
                <a:srgbClr val="002060"/>
              </a:solidFill>
            </a:endParaRPr>
          </a:p>
          <a:p>
            <a:pPr marL="285750" indent="-285750">
              <a:buFont typeface="Arial" panose="020B0604020202020204" pitchFamily="34" charset="0"/>
              <a:buChar char="•"/>
            </a:pPr>
            <a:r>
              <a:rPr lang="en-GB" sz="2400" b="0" i="0" dirty="0">
                <a:solidFill>
                  <a:schemeClr val="accent2"/>
                </a:solidFill>
                <a:effectLst/>
                <a:latin typeface="Roboto" panose="02000000000000000000" pitchFamily="2" charset="0"/>
                <a:ea typeface="Roboto" panose="02000000000000000000" pitchFamily="2" charset="0"/>
                <a:cs typeface="Roboto" panose="02000000000000000000" pitchFamily="2" charset="0"/>
              </a:rPr>
              <a:t>It’s clear: the evidence shows that households from Black and </a:t>
            </a:r>
            <a:r>
              <a:rPr lang="en-GB" sz="2400" b="0" i="0" dirty="0" err="1">
                <a:solidFill>
                  <a:schemeClr val="accent2"/>
                </a:solidFill>
                <a:effectLst/>
                <a:latin typeface="Roboto" panose="02000000000000000000" pitchFamily="2" charset="0"/>
                <a:ea typeface="Roboto" panose="02000000000000000000" pitchFamily="2" charset="0"/>
                <a:cs typeface="Roboto" panose="02000000000000000000" pitchFamily="2" charset="0"/>
              </a:rPr>
              <a:t>minoritised</a:t>
            </a:r>
            <a:r>
              <a:rPr lang="en-GB" sz="2400" b="0" i="0" dirty="0">
                <a:solidFill>
                  <a:schemeClr val="accent2"/>
                </a:solidFill>
                <a:effectLst/>
                <a:latin typeface="Roboto" panose="02000000000000000000" pitchFamily="2" charset="0"/>
                <a:ea typeface="Roboto" panose="02000000000000000000" pitchFamily="2" charset="0"/>
                <a:cs typeface="Roboto" panose="02000000000000000000" pitchFamily="2" charset="0"/>
              </a:rPr>
              <a:t> communities are </a:t>
            </a:r>
            <a:r>
              <a:rPr lang="en-GB" sz="2400" b="0" i="0" u="sng" strike="noStrike" dirty="0">
                <a:solidFill>
                  <a:schemeClr val="accent2"/>
                </a:solidFill>
                <a:effectLst/>
                <a:latin typeface="Roboto" panose="02000000000000000000" pitchFamily="2" charset="0"/>
                <a:ea typeface="Roboto" panose="02000000000000000000" pitchFamily="2" charset="0"/>
                <a:cs typeface="Roboto" panose="02000000000000000000" pitchFamily="2" charset="0"/>
                <a:hlinkClick r:id="rId2">
                  <a:extLst>
                    <a:ext uri="{A12FA001-AC4F-418D-AE19-62706E023703}">
                      <ahyp:hlinkClr xmlns:ahyp="http://schemas.microsoft.com/office/drawing/2018/hyperlinkcolor" val="tx"/>
                    </a:ext>
                  </a:extLst>
                </a:hlinkClick>
              </a:rPr>
              <a:t>nearly twice as likely to be in poverty than those from a White background</a:t>
            </a:r>
            <a:r>
              <a:rPr lang="en-GB" sz="2400" b="0" i="0" dirty="0">
                <a:solidFill>
                  <a:schemeClr val="accent2"/>
                </a:solidFill>
                <a:effectLst/>
                <a:latin typeface="Roboto" panose="02000000000000000000" pitchFamily="2" charset="0"/>
                <a:ea typeface="Roboto" panose="02000000000000000000" pitchFamily="2" charset="0"/>
                <a:cs typeface="Roboto" panose="02000000000000000000" pitchFamily="2" charset="0"/>
              </a:rPr>
              <a:t>. </a:t>
            </a:r>
          </a:p>
          <a:p>
            <a:endParaRPr lang="en-GB" sz="2400" dirty="0">
              <a:solidFill>
                <a:schemeClr val="accent2"/>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2400" dirty="0">
                <a:solidFill>
                  <a:schemeClr val="accent2"/>
                </a:solidFill>
                <a:latin typeface="Roboto" panose="02000000000000000000" pitchFamily="2" charset="0"/>
                <a:ea typeface="Roboto" panose="02000000000000000000" pitchFamily="2" charset="0"/>
                <a:cs typeface="Roboto" panose="02000000000000000000" pitchFamily="2" charset="0"/>
              </a:rPr>
              <a:t>I</a:t>
            </a:r>
            <a:r>
              <a:rPr lang="en-GB" sz="2400" b="0" i="0" dirty="0">
                <a:solidFill>
                  <a:schemeClr val="accent2"/>
                </a:solidFill>
                <a:effectLst/>
                <a:latin typeface="Roboto" panose="02000000000000000000" pitchFamily="2" charset="0"/>
                <a:ea typeface="Roboto" panose="02000000000000000000" pitchFamily="2" charset="0"/>
                <a:cs typeface="Roboto" panose="02000000000000000000" pitchFamily="2" charset="0"/>
              </a:rPr>
              <a:t>n a city as diverse as London, we also need to recognise that </a:t>
            </a:r>
            <a:r>
              <a:rPr lang="en-GB" sz="2400" b="0" i="0" u="sng" strike="noStrike" dirty="0">
                <a:solidFill>
                  <a:schemeClr val="accent2"/>
                </a:solidFill>
                <a:effectLst/>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some Black and minoritised groups do better than others</a:t>
            </a:r>
            <a:r>
              <a:rPr lang="en-GB" sz="2400" b="0" i="0" dirty="0">
                <a:solidFill>
                  <a:schemeClr val="accent2"/>
                </a:solidFill>
                <a:effectLst/>
                <a:latin typeface="Roboto" panose="02000000000000000000" pitchFamily="2" charset="0"/>
                <a:ea typeface="Roboto" panose="02000000000000000000" pitchFamily="2" charset="0"/>
                <a:cs typeface="Roboto" panose="02000000000000000000" pitchFamily="2" charset="0"/>
              </a:rPr>
              <a:t>. </a:t>
            </a:r>
            <a:r>
              <a:rPr lang="en-GB" sz="2400" b="0" i="0" u="sng" strike="noStrike" dirty="0">
                <a:solidFill>
                  <a:schemeClr val="accent2"/>
                </a:solidFill>
                <a:effectLst/>
                <a:latin typeface="Roboto" panose="02000000000000000000" pitchFamily="2" charset="0"/>
                <a:ea typeface="Roboto" panose="02000000000000000000" pitchFamily="2" charset="0"/>
                <a:cs typeface="Roboto" panose="02000000000000000000" pitchFamily="2" charset="0"/>
                <a:hlinkClick r:id="rId4">
                  <a:extLst>
                    <a:ext uri="{A12FA001-AC4F-418D-AE19-62706E023703}">
                      <ahyp:hlinkClr xmlns:ahyp="http://schemas.microsoft.com/office/drawing/2018/hyperlinkcolor" val="tx"/>
                    </a:ext>
                  </a:extLst>
                </a:hlinkClick>
              </a:rPr>
              <a:t>Data</a:t>
            </a:r>
            <a:r>
              <a:rPr lang="en-GB" sz="2400" b="0" i="0" dirty="0">
                <a:solidFill>
                  <a:schemeClr val="accent2"/>
                </a:solidFill>
                <a:effectLst/>
                <a:latin typeface="Roboto" panose="02000000000000000000" pitchFamily="2" charset="0"/>
                <a:ea typeface="Roboto" panose="02000000000000000000" pitchFamily="2" charset="0"/>
                <a:cs typeface="Roboto" panose="02000000000000000000" pitchFamily="2" charset="0"/>
              </a:rPr>
              <a:t> from the 2021 Census on London’s demographics, when mapped against the Indices of multiple deprivation (IMD) data, also shows the level of income inequality that exists between different ethnic groups in London.  </a:t>
            </a:r>
          </a:p>
          <a:p>
            <a:endParaRPr lang="en-GB" sz="2400" dirty="0">
              <a:solidFill>
                <a:schemeClr val="accent2"/>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2400" b="0" i="0" dirty="0">
                <a:solidFill>
                  <a:schemeClr val="accent2"/>
                </a:solidFill>
                <a:effectLst/>
                <a:latin typeface="Roboto" panose="02000000000000000000" pitchFamily="2" charset="0"/>
                <a:ea typeface="Roboto" panose="02000000000000000000" pitchFamily="2" charset="0"/>
                <a:cs typeface="Roboto" panose="02000000000000000000" pitchFamily="2" charset="0"/>
              </a:rPr>
              <a:t>Data from the </a:t>
            </a:r>
            <a:r>
              <a:rPr lang="en-GB" sz="2400" b="0" i="0" strike="noStrike" dirty="0">
                <a:solidFill>
                  <a:schemeClr val="accent2"/>
                </a:solidFill>
                <a:effectLst/>
                <a:latin typeface="Roboto" panose="02000000000000000000" pitchFamily="2" charset="0"/>
                <a:ea typeface="Roboto" panose="02000000000000000000" pitchFamily="2" charset="0"/>
                <a:cs typeface="Roboto" panose="02000000000000000000" pitchFamily="2" charset="0"/>
                <a:hlinkClick r:id="rId5">
                  <a:extLst>
                    <a:ext uri="{A12FA001-AC4F-418D-AE19-62706E023703}">
                      <ahyp:hlinkClr xmlns:ahyp="http://schemas.microsoft.com/office/drawing/2018/hyperlinkcolor" val="tx"/>
                    </a:ext>
                  </a:extLst>
                </a:hlinkClick>
              </a:rPr>
              <a:t>Office of National Statistics</a:t>
            </a:r>
            <a:r>
              <a:rPr lang="en-GB" sz="2400" b="0" i="0" dirty="0">
                <a:solidFill>
                  <a:schemeClr val="accent2"/>
                </a:solidFill>
                <a:effectLst/>
                <a:latin typeface="Roboto" panose="02000000000000000000" pitchFamily="2" charset="0"/>
                <a:ea typeface="Roboto" panose="02000000000000000000" pitchFamily="2" charset="0"/>
                <a:cs typeface="Roboto" panose="02000000000000000000" pitchFamily="2" charset="0"/>
              </a:rPr>
              <a:t> (ONS) shows that compared with white British households, Black and </a:t>
            </a:r>
            <a:r>
              <a:rPr lang="en-GB" sz="2400" b="0" i="0" dirty="0" err="1">
                <a:solidFill>
                  <a:schemeClr val="accent2"/>
                </a:solidFill>
                <a:effectLst/>
                <a:latin typeface="Roboto" panose="02000000000000000000" pitchFamily="2" charset="0"/>
                <a:ea typeface="Roboto" panose="02000000000000000000" pitchFamily="2" charset="0"/>
                <a:cs typeface="Roboto" panose="02000000000000000000" pitchFamily="2" charset="0"/>
              </a:rPr>
              <a:t>minoritised</a:t>
            </a:r>
            <a:r>
              <a:rPr lang="en-GB" sz="2400" b="0" i="0" dirty="0">
                <a:solidFill>
                  <a:schemeClr val="accent2"/>
                </a:solidFill>
                <a:effectLst/>
                <a:latin typeface="Roboto" panose="02000000000000000000" pitchFamily="2" charset="0"/>
                <a:ea typeface="Roboto" panose="02000000000000000000" pitchFamily="2" charset="0"/>
                <a:cs typeface="Roboto" panose="02000000000000000000" pitchFamily="2" charset="0"/>
              </a:rPr>
              <a:t> people are more likely to live in households with lower levels of total net wealth and income, with fewer people in work.  </a:t>
            </a:r>
            <a:endParaRPr lang="en-US" sz="2400" dirty="0">
              <a:solidFill>
                <a:schemeClr val="accent2"/>
              </a:solidFill>
              <a:latin typeface="Roboto" panose="02000000000000000000" pitchFamily="2" charset="0"/>
              <a:ea typeface="Roboto" panose="02000000000000000000" pitchFamily="2" charset="0"/>
              <a:cs typeface="Roboto" panose="02000000000000000000" pitchFamily="2" charset="0"/>
            </a:endParaRPr>
          </a:p>
          <a:p>
            <a:endParaRPr lang="en-GB" sz="2200" dirty="0">
              <a:solidFill>
                <a:schemeClr val="accent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A29A16DF-5FE2-A1BE-17AC-92DA53CC8B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24416" y="396"/>
            <a:ext cx="8879685" cy="5919788"/>
          </a:xfrm>
          <a:prstGeom prst="rect">
            <a:avLst/>
          </a:prstGeom>
        </p:spPr>
      </p:pic>
      <p:pic>
        <p:nvPicPr>
          <p:cNvPr id="8" name="Picture 7">
            <a:extLst>
              <a:ext uri="{FF2B5EF4-FFF2-40B4-BE49-F238E27FC236}">
                <a16:creationId xmlns:a16="http://schemas.microsoft.com/office/drawing/2014/main" id="{53E226D7-DB71-D938-1F50-45FC41A73B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24416" y="5429924"/>
            <a:ext cx="8879685" cy="5919790"/>
          </a:xfrm>
          <a:prstGeom prst="rect">
            <a:avLst/>
          </a:prstGeom>
        </p:spPr>
      </p:pic>
    </p:spTree>
    <p:extLst>
      <p:ext uri="{BB962C8B-B14F-4D97-AF65-F5344CB8AC3E}">
        <p14:creationId xmlns:p14="http://schemas.microsoft.com/office/powerpoint/2010/main" val="3779477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5"/>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5F2F4"/>
          </a:solidFill>
        </p:spPr>
        <p:txBody>
          <a:bodyPr wrap="square" lIns="0" tIns="0" rIns="0" bIns="0" rtlCol="0"/>
          <a:lstStyle/>
          <a:p>
            <a:pPr algn="l" rtl="0"/>
            <a:endParaRPr lang="en-GB"/>
          </a:p>
        </p:txBody>
      </p:sp>
      <p:sp>
        <p:nvSpPr>
          <p:cNvPr id="25" name="object 25"/>
          <p:cNvSpPr txBox="1">
            <a:spLocks noGrp="1"/>
          </p:cNvSpPr>
          <p:nvPr>
            <p:ph type="title"/>
          </p:nvPr>
        </p:nvSpPr>
        <p:spPr>
          <a:xfrm>
            <a:off x="816213" y="2032886"/>
            <a:ext cx="16265475" cy="1312539"/>
          </a:xfrm>
          <a:prstGeom prst="rect">
            <a:avLst/>
          </a:prstGeom>
        </p:spPr>
        <p:txBody>
          <a:bodyPr vert="horz" wrap="square" lIns="0" tIns="17145" rIns="0" bIns="0" rtlCol="0" anchor="t">
            <a:spAutoFit/>
          </a:bodyPr>
          <a:lstStyle/>
          <a:p>
            <a:pPr marL="12700">
              <a:lnSpc>
                <a:spcPts val="10055"/>
              </a:lnSpc>
              <a:spcBef>
                <a:spcPts val="135"/>
              </a:spcBef>
            </a:pPr>
            <a:r>
              <a:rPr lang="en-US" sz="9200" b="0" dirty="0">
                <a:solidFill>
                  <a:srgbClr val="00424F"/>
                </a:solidFill>
                <a:latin typeface="Roboto Slab"/>
                <a:cs typeface="Roboto Slab"/>
              </a:rPr>
              <a:t>Racial Justice Fund</a:t>
            </a:r>
            <a:endParaRPr lang="en-US" sz="9200" dirty="0">
              <a:ea typeface="Roboto"/>
            </a:endParaRPr>
          </a:p>
        </p:txBody>
      </p:sp>
      <p:sp>
        <p:nvSpPr>
          <p:cNvPr id="28" name="object 28"/>
          <p:cNvSpPr txBox="1">
            <a:spLocks noGrp="1"/>
          </p:cNvSpPr>
          <p:nvPr>
            <p:ph type="sldNum" sz="quarter" idx="7"/>
          </p:nvPr>
        </p:nvSpPr>
        <p:spPr>
          <a:prstGeom prst="rect">
            <a:avLst/>
          </a:prstGeom>
        </p:spPr>
        <p:txBody>
          <a:bodyPr vert="horz" wrap="square" lIns="0" tIns="0" rIns="0" bIns="0" rtlCol="0">
            <a:spAutoFit/>
          </a:bodyPr>
          <a:lstStyle/>
          <a:p>
            <a:pPr marL="55244">
              <a:lnSpc>
                <a:spcPts val="2325"/>
              </a:lnSpc>
            </a:pPr>
            <a:fld id="{81D60167-4931-47E6-BA6A-407CBD079E47}" type="slidenum">
              <a:rPr spc="-25" dirty="0"/>
              <a:t>7</a:t>
            </a:fld>
            <a:endParaRPr spc="-25"/>
          </a:p>
        </p:txBody>
      </p:sp>
      <p:pic>
        <p:nvPicPr>
          <p:cNvPr id="29" name="Picture 28" descr="Shape, icon&#10;&#10;Description automatically generated">
            <a:extLst>
              <a:ext uri="{FF2B5EF4-FFF2-40B4-BE49-F238E27FC236}">
                <a16:creationId xmlns:a16="http://schemas.microsoft.com/office/drawing/2014/main" id="{D500E3D0-03A3-3B3E-849A-ED858730E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2875" y="720108"/>
            <a:ext cx="523875" cy="523875"/>
          </a:xfrm>
          <a:prstGeom prst="rect">
            <a:avLst/>
          </a:prstGeom>
        </p:spPr>
      </p:pic>
      <p:sp>
        <p:nvSpPr>
          <p:cNvPr id="3" name="object 4">
            <a:extLst>
              <a:ext uri="{FF2B5EF4-FFF2-40B4-BE49-F238E27FC236}">
                <a16:creationId xmlns:a16="http://schemas.microsoft.com/office/drawing/2014/main" id="{E9DF305C-C9A4-10F3-BC8E-37768EB381C1}"/>
              </a:ext>
            </a:extLst>
          </p:cNvPr>
          <p:cNvSpPr txBox="1"/>
          <p:nvPr/>
        </p:nvSpPr>
        <p:spPr>
          <a:xfrm>
            <a:off x="824970" y="3697493"/>
            <a:ext cx="14447981" cy="6870470"/>
          </a:xfrm>
          <a:prstGeom prst="rect">
            <a:avLst/>
          </a:prstGeom>
        </p:spPr>
        <p:txBody>
          <a:bodyPr vert="horz" wrap="square" lIns="0" tIns="14604" rIns="0" bIns="0" rtlCol="0">
            <a:spAutoFit/>
          </a:bodyPr>
          <a:lstStyle/>
          <a:p>
            <a:pPr marL="457200" indent="-457200" algn="l" rtl="0" fontAlgn="base">
              <a:buFont typeface="Arial" panose="020B0604020202020204" pitchFamily="34" charset="0"/>
              <a:buChar char="•"/>
            </a:pPr>
            <a:r>
              <a:rPr lang="en-GB" sz="3200" dirty="0">
                <a:solidFill>
                  <a:schemeClr val="accent2"/>
                </a:solidFill>
                <a:latin typeface="Roboto" panose="02000000000000000000" pitchFamily="2" charset="0"/>
                <a:ea typeface="Roboto" panose="02000000000000000000" pitchFamily="2" charset="0"/>
                <a:cs typeface="Roboto" panose="02000000000000000000" pitchFamily="2" charset="0"/>
              </a:rPr>
              <a:t>Partnership with City Bridge Trust</a:t>
            </a:r>
          </a:p>
          <a:p>
            <a:pPr marL="457200" indent="-457200" algn="l" rtl="0" fontAlgn="base">
              <a:buFont typeface="Arial" panose="020B0604020202020204" pitchFamily="34" charset="0"/>
              <a:buChar char="•"/>
            </a:pPr>
            <a:r>
              <a:rPr lang="en-GB" sz="3200" dirty="0">
                <a:solidFill>
                  <a:schemeClr val="accent2"/>
                </a:solidFill>
                <a:latin typeface="Roboto" panose="02000000000000000000" pitchFamily="2" charset="0"/>
                <a:ea typeface="Roboto" panose="02000000000000000000" pitchFamily="2" charset="0"/>
                <a:cs typeface="Roboto" panose="02000000000000000000" pitchFamily="2" charset="0"/>
              </a:rPr>
              <a:t>£4 million to distribute</a:t>
            </a:r>
          </a:p>
          <a:p>
            <a:pPr marL="457200" indent="-457200" algn="l" rtl="0" fontAlgn="base">
              <a:buFont typeface="Arial" panose="020B0604020202020204" pitchFamily="34" charset="0"/>
              <a:buChar char="•"/>
            </a:pPr>
            <a:r>
              <a:rPr lang="en-GB" sz="3200" dirty="0">
                <a:solidFill>
                  <a:schemeClr val="accent2"/>
                </a:solidFill>
                <a:latin typeface="Roboto" panose="02000000000000000000" pitchFamily="2" charset="0"/>
                <a:ea typeface="Roboto" panose="02000000000000000000" pitchFamily="2" charset="0"/>
                <a:cs typeface="Roboto" panose="02000000000000000000" pitchFamily="2" charset="0"/>
              </a:rPr>
              <a:t>D</a:t>
            </a:r>
            <a:r>
              <a:rPr lang="en-GB" sz="3200" b="0" i="0" dirty="0">
                <a:solidFill>
                  <a:schemeClr val="accent2"/>
                </a:solidFill>
                <a:effectLst/>
                <a:latin typeface="Roboto" panose="02000000000000000000" pitchFamily="2" charset="0"/>
                <a:ea typeface="Roboto" panose="02000000000000000000" pitchFamily="2" charset="0"/>
                <a:cs typeface="Roboto" panose="02000000000000000000" pitchFamily="2" charset="0"/>
              </a:rPr>
              <a:t>esigned with the help of people who have been working on racial justice for many years, alongside the lived and learned experience of staff and trustees of Trust for London</a:t>
            </a:r>
            <a:endParaRPr lang="en-GB" sz="3200" dirty="0">
              <a:solidFill>
                <a:schemeClr val="accent2"/>
              </a:solidFill>
              <a:latin typeface="Roboto" panose="02000000000000000000" pitchFamily="2" charset="0"/>
              <a:ea typeface="Roboto" panose="02000000000000000000" pitchFamily="2" charset="0"/>
              <a:cs typeface="Roboto" panose="02000000000000000000" pitchFamily="2" charset="0"/>
            </a:endParaRPr>
          </a:p>
          <a:p>
            <a:pPr marL="457200" indent="-457200" algn="l" rtl="0" fontAlgn="base">
              <a:buFont typeface="Arial" panose="020B0604020202020204" pitchFamily="34" charset="0"/>
              <a:buChar char="•"/>
            </a:pPr>
            <a:r>
              <a:rPr lang="en-GB" sz="3200" b="0" i="0" dirty="0">
                <a:solidFill>
                  <a:schemeClr val="accent2"/>
                </a:solidFill>
                <a:effectLst/>
                <a:latin typeface="Roboto" panose="02000000000000000000" pitchFamily="2" charset="0"/>
                <a:ea typeface="Roboto" panose="02000000000000000000" pitchFamily="2" charset="0"/>
                <a:cs typeface="Roboto" panose="02000000000000000000" pitchFamily="2" charset="0"/>
              </a:rPr>
              <a:t>Launched in </a:t>
            </a:r>
            <a:r>
              <a:rPr lang="en-GB" sz="3200" dirty="0">
                <a:solidFill>
                  <a:schemeClr val="accent2"/>
                </a:solidFill>
                <a:latin typeface="Roboto" panose="02000000000000000000" pitchFamily="2" charset="0"/>
                <a:ea typeface="Roboto" panose="02000000000000000000" pitchFamily="2" charset="0"/>
                <a:cs typeface="Roboto" panose="02000000000000000000" pitchFamily="2" charset="0"/>
              </a:rPr>
              <a:t>May 2022</a:t>
            </a:r>
          </a:p>
          <a:p>
            <a:pPr marL="457200" indent="-457200" algn="l" rtl="0" fontAlgn="base">
              <a:buFont typeface="Arial" panose="020B0604020202020204" pitchFamily="34" charset="0"/>
              <a:buChar char="•"/>
            </a:pPr>
            <a:endParaRPr lang="en-GB" sz="3200" dirty="0">
              <a:solidFill>
                <a:schemeClr val="accent2"/>
              </a:solidFill>
              <a:latin typeface="Roboto" panose="02000000000000000000" pitchFamily="2" charset="0"/>
              <a:ea typeface="Roboto" panose="02000000000000000000" pitchFamily="2" charset="0"/>
              <a:cs typeface="Roboto" panose="02000000000000000000" pitchFamily="2" charset="0"/>
            </a:endParaRPr>
          </a:p>
          <a:p>
            <a:pPr marL="457200" indent="-457200" algn="l" rtl="0" fontAlgn="base">
              <a:buFont typeface="Arial" panose="020B0604020202020204" pitchFamily="34" charset="0"/>
              <a:buChar char="•"/>
            </a:pPr>
            <a:r>
              <a:rPr lang="en-GB" sz="3200" b="1" dirty="0">
                <a:solidFill>
                  <a:schemeClr val="accent2"/>
                </a:solidFill>
                <a:latin typeface="Roboto" panose="02000000000000000000" pitchFamily="2" charset="0"/>
                <a:ea typeface="Roboto" panose="02000000000000000000" pitchFamily="2" charset="0"/>
                <a:cs typeface="Roboto" panose="02000000000000000000" pitchFamily="2" charset="0"/>
              </a:rPr>
              <a:t>Round 1: </a:t>
            </a:r>
            <a:r>
              <a:rPr lang="en-GB" sz="3200" dirty="0">
                <a:solidFill>
                  <a:schemeClr val="accent2"/>
                </a:solidFill>
                <a:latin typeface="Roboto" panose="02000000000000000000" pitchFamily="2" charset="0"/>
                <a:ea typeface="Roboto" panose="02000000000000000000" pitchFamily="2" charset="0"/>
                <a:cs typeface="Roboto" panose="02000000000000000000" pitchFamily="2" charset="0"/>
              </a:rPr>
              <a:t>In December 2022, we made </a:t>
            </a:r>
            <a:r>
              <a:rPr lang="en-GB" sz="3200" b="0" i="0" dirty="0">
                <a:solidFill>
                  <a:schemeClr val="accent2"/>
                </a:solidFill>
                <a:effectLst/>
                <a:latin typeface="Roboto" panose="02000000000000000000" pitchFamily="2" charset="0"/>
                <a:ea typeface="Roboto" panose="02000000000000000000" pitchFamily="2" charset="0"/>
                <a:cs typeface="Roboto" panose="02000000000000000000" pitchFamily="2" charset="0"/>
              </a:rPr>
              <a:t>six grants to organisations totalling £840,000. </a:t>
            </a:r>
          </a:p>
          <a:p>
            <a:pPr marL="457200" indent="-457200" algn="l" rtl="0" fontAlgn="base">
              <a:buFont typeface="Arial" panose="020B0604020202020204" pitchFamily="34" charset="0"/>
              <a:buChar char="•"/>
            </a:pPr>
            <a:r>
              <a:rPr lang="en-GB" sz="3200" b="1" dirty="0">
                <a:solidFill>
                  <a:schemeClr val="accent2"/>
                </a:solidFill>
                <a:latin typeface="Roboto" panose="02000000000000000000" pitchFamily="2" charset="0"/>
                <a:ea typeface="Roboto" panose="02000000000000000000" pitchFamily="2" charset="0"/>
                <a:cs typeface="Roboto" panose="02000000000000000000" pitchFamily="2" charset="0"/>
              </a:rPr>
              <a:t>Round 2:</a:t>
            </a:r>
            <a:r>
              <a:rPr lang="en-GB" sz="3200" dirty="0">
                <a:solidFill>
                  <a:schemeClr val="accent2"/>
                </a:solidFill>
                <a:latin typeface="Roboto" panose="02000000000000000000" pitchFamily="2" charset="0"/>
                <a:ea typeface="Roboto" panose="02000000000000000000" pitchFamily="2" charset="0"/>
                <a:cs typeface="Roboto" panose="02000000000000000000" pitchFamily="2" charset="0"/>
              </a:rPr>
              <a:t> </a:t>
            </a:r>
            <a:r>
              <a:rPr lang="en-GB" sz="3200" b="0" i="0" dirty="0">
                <a:solidFill>
                  <a:schemeClr val="accent2"/>
                </a:solidFill>
                <a:effectLst/>
                <a:latin typeface="Roboto" panose="02000000000000000000" pitchFamily="2" charset="0"/>
                <a:ea typeface="Roboto" panose="02000000000000000000" pitchFamily="2" charset="0"/>
                <a:cs typeface="Roboto" panose="02000000000000000000" pitchFamily="2" charset="0"/>
              </a:rPr>
              <a:t>£3.1 million available</a:t>
            </a:r>
          </a:p>
          <a:p>
            <a:pPr algn="l" rtl="0" fontAlgn="base"/>
            <a:endParaRPr lang="en-GB" sz="3200" b="0" i="0" dirty="0">
              <a:solidFill>
                <a:schemeClr val="accent2"/>
              </a:solidFill>
              <a:effectLst/>
              <a:latin typeface="Roboto" panose="02000000000000000000" pitchFamily="2" charset="0"/>
              <a:ea typeface="Roboto" panose="02000000000000000000" pitchFamily="2" charset="0"/>
              <a:cs typeface="Roboto" panose="02000000000000000000" pitchFamily="2" charset="0"/>
            </a:endParaRPr>
          </a:p>
          <a:p>
            <a:pPr algn="l" rtl="0" fontAlgn="base"/>
            <a:r>
              <a:rPr lang="en-GB" sz="3200" b="0" i="0" dirty="0">
                <a:solidFill>
                  <a:schemeClr val="accent2"/>
                </a:solidFill>
                <a:effectLst/>
                <a:latin typeface="Roboto" panose="02000000000000000000" pitchFamily="2" charset="0"/>
                <a:ea typeface="Roboto" panose="02000000000000000000" pitchFamily="2" charset="0"/>
                <a:cs typeface="Roboto" panose="02000000000000000000" pitchFamily="2" charset="0"/>
              </a:rPr>
              <a:t>https://www.trustforlondon.org.uk/funding/racial-justice/ </a:t>
            </a:r>
          </a:p>
          <a:p>
            <a:pPr algn="l" rtl="0" fontAlgn="base"/>
            <a:endParaRPr lang="en-GB" sz="3200" spc="-75" dirty="0">
              <a:solidFill>
                <a:schemeClr val="accent2"/>
              </a:solidFill>
              <a:latin typeface="Roboto" panose="02000000000000000000" pitchFamily="2" charset="0"/>
              <a:ea typeface="Roboto" panose="02000000000000000000" pitchFamily="2" charset="0"/>
              <a:cs typeface="Roboto" panose="02000000000000000000" pitchFamily="2" charset="0"/>
            </a:endParaRPr>
          </a:p>
          <a:p>
            <a:pPr algn="l" rtl="0" fontAlgn="base"/>
            <a:endParaRPr lang="en-US" sz="2950" spc="-75" dirty="0">
              <a:solidFill>
                <a:srgbClr val="00424F"/>
              </a:solidFill>
              <a:latin typeface="Roboto"/>
              <a:cs typeface="Roboto"/>
            </a:endParaRPr>
          </a:p>
        </p:txBody>
      </p:sp>
      <p:pic>
        <p:nvPicPr>
          <p:cNvPr id="1026" name="Picture 2">
            <a:extLst>
              <a:ext uri="{FF2B5EF4-FFF2-40B4-BE49-F238E27FC236}">
                <a16:creationId xmlns:a16="http://schemas.microsoft.com/office/drawing/2014/main" id="{9A287394-A0B6-40FB-3E2F-3E89E5325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47618" y="807665"/>
            <a:ext cx="3974178" cy="3477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748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5"/>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5F2F4"/>
          </a:solidFill>
        </p:spPr>
        <p:txBody>
          <a:bodyPr wrap="square" lIns="0" tIns="0" rIns="0" bIns="0" rtlCol="0"/>
          <a:lstStyle/>
          <a:p>
            <a:pPr algn="l" rtl="0"/>
            <a:endParaRPr lang="en-GB"/>
          </a:p>
        </p:txBody>
      </p:sp>
      <p:sp>
        <p:nvSpPr>
          <p:cNvPr id="25" name="object 25"/>
          <p:cNvSpPr txBox="1">
            <a:spLocks noGrp="1"/>
          </p:cNvSpPr>
          <p:nvPr>
            <p:ph type="title"/>
          </p:nvPr>
        </p:nvSpPr>
        <p:spPr>
          <a:xfrm>
            <a:off x="816213" y="2032886"/>
            <a:ext cx="16265475" cy="1312539"/>
          </a:xfrm>
          <a:prstGeom prst="rect">
            <a:avLst/>
          </a:prstGeom>
        </p:spPr>
        <p:txBody>
          <a:bodyPr vert="horz" wrap="square" lIns="0" tIns="17145" rIns="0" bIns="0" rtlCol="0" anchor="t">
            <a:spAutoFit/>
          </a:bodyPr>
          <a:lstStyle/>
          <a:p>
            <a:pPr marL="12700">
              <a:lnSpc>
                <a:spcPts val="10055"/>
              </a:lnSpc>
              <a:spcBef>
                <a:spcPts val="135"/>
              </a:spcBef>
            </a:pPr>
            <a:r>
              <a:rPr lang="en-US" sz="9200" b="0" dirty="0">
                <a:solidFill>
                  <a:srgbClr val="00424F"/>
                </a:solidFill>
                <a:latin typeface="Roboto Slab"/>
                <a:cs typeface="Roboto Slab"/>
              </a:rPr>
              <a:t>Round 1: Racial Justice Fund</a:t>
            </a:r>
            <a:endParaRPr lang="en-US" sz="9200" dirty="0">
              <a:ea typeface="Roboto"/>
            </a:endParaRPr>
          </a:p>
        </p:txBody>
      </p:sp>
      <p:sp>
        <p:nvSpPr>
          <p:cNvPr id="28" name="object 28"/>
          <p:cNvSpPr txBox="1">
            <a:spLocks noGrp="1"/>
          </p:cNvSpPr>
          <p:nvPr>
            <p:ph type="sldNum" sz="quarter" idx="7"/>
          </p:nvPr>
        </p:nvSpPr>
        <p:spPr>
          <a:prstGeom prst="rect">
            <a:avLst/>
          </a:prstGeom>
        </p:spPr>
        <p:txBody>
          <a:bodyPr vert="horz" wrap="square" lIns="0" tIns="0" rIns="0" bIns="0" rtlCol="0">
            <a:spAutoFit/>
          </a:bodyPr>
          <a:lstStyle/>
          <a:p>
            <a:pPr marL="55244">
              <a:lnSpc>
                <a:spcPts val="2325"/>
              </a:lnSpc>
            </a:pPr>
            <a:fld id="{81D60167-4931-47E6-BA6A-407CBD079E47}" type="slidenum">
              <a:rPr spc="-25" dirty="0"/>
              <a:t>8</a:t>
            </a:fld>
            <a:endParaRPr spc="-25"/>
          </a:p>
        </p:txBody>
      </p:sp>
      <p:pic>
        <p:nvPicPr>
          <p:cNvPr id="29" name="Picture 28" descr="Shape, icon&#10;&#10;Description automatically generated">
            <a:extLst>
              <a:ext uri="{FF2B5EF4-FFF2-40B4-BE49-F238E27FC236}">
                <a16:creationId xmlns:a16="http://schemas.microsoft.com/office/drawing/2014/main" id="{D500E3D0-03A3-3B3E-849A-ED858730E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2875" y="720108"/>
            <a:ext cx="523875" cy="523875"/>
          </a:xfrm>
          <a:prstGeom prst="rect">
            <a:avLst/>
          </a:prstGeom>
        </p:spPr>
      </p:pic>
      <p:sp>
        <p:nvSpPr>
          <p:cNvPr id="6" name="object 10">
            <a:extLst>
              <a:ext uri="{FF2B5EF4-FFF2-40B4-BE49-F238E27FC236}">
                <a16:creationId xmlns:a16="http://schemas.microsoft.com/office/drawing/2014/main" id="{A40B5294-CAA5-2A8D-DFC2-D8017A93C121}"/>
              </a:ext>
            </a:extLst>
          </p:cNvPr>
          <p:cNvSpPr txBox="1"/>
          <p:nvPr/>
        </p:nvSpPr>
        <p:spPr>
          <a:xfrm>
            <a:off x="816212" y="3864409"/>
            <a:ext cx="8327787" cy="3791423"/>
          </a:xfrm>
          <a:prstGeom prst="rect">
            <a:avLst/>
          </a:prstGeom>
        </p:spPr>
        <p:txBody>
          <a:bodyPr vert="horz" wrap="square" lIns="0" tIns="71755" rIns="0" bIns="0" rtlCol="0">
            <a:spAutoFit/>
          </a:bodyPr>
          <a:lstStyle/>
          <a:p>
            <a:pPr marL="12700" marR="5080">
              <a:lnSpc>
                <a:spcPts val="6759"/>
              </a:lnSpc>
              <a:spcBef>
                <a:spcPts val="565"/>
              </a:spcBef>
            </a:pPr>
            <a:r>
              <a:rPr lang="en-US" sz="5900" b="1" spc="-135" dirty="0">
                <a:solidFill>
                  <a:srgbClr val="00424F"/>
                </a:solidFill>
                <a:latin typeface="Roboto-Medium"/>
                <a:cs typeface="Roboto-Medium"/>
              </a:rPr>
              <a:t>Expressions of interest:</a:t>
            </a:r>
          </a:p>
          <a:p>
            <a:pPr marL="869950" marR="5080" indent="-857250">
              <a:lnSpc>
                <a:spcPts val="6759"/>
              </a:lnSpc>
              <a:spcBef>
                <a:spcPts val="565"/>
              </a:spcBef>
              <a:buFont typeface="Arial" panose="020B0604020202020204" pitchFamily="34" charset="0"/>
              <a:buChar char="•"/>
            </a:pPr>
            <a:r>
              <a:rPr lang="en-US" sz="5900" b="1" spc="-135" dirty="0">
                <a:solidFill>
                  <a:srgbClr val="00424F"/>
                </a:solidFill>
                <a:latin typeface="Roboto-Medium"/>
                <a:cs typeface="Roboto-Medium"/>
              </a:rPr>
              <a:t>125 received</a:t>
            </a:r>
          </a:p>
          <a:p>
            <a:pPr marL="869950" marR="5080" indent="-857250">
              <a:lnSpc>
                <a:spcPts val="6759"/>
              </a:lnSpc>
              <a:spcBef>
                <a:spcPts val="565"/>
              </a:spcBef>
              <a:buFont typeface="Arial" panose="020B0604020202020204" pitchFamily="34" charset="0"/>
              <a:buChar char="•"/>
            </a:pPr>
            <a:r>
              <a:rPr lang="en-US" sz="5900" spc="-135" dirty="0">
                <a:solidFill>
                  <a:srgbClr val="00424F"/>
                </a:solidFill>
                <a:latin typeface="Roboto-Medium"/>
                <a:cs typeface="Roboto-Medium"/>
              </a:rPr>
              <a:t>11 shortlisted</a:t>
            </a:r>
          </a:p>
          <a:p>
            <a:pPr marL="869950" marR="5080" indent="-857250">
              <a:lnSpc>
                <a:spcPts val="6759"/>
              </a:lnSpc>
              <a:spcBef>
                <a:spcPts val="565"/>
              </a:spcBef>
              <a:buFont typeface="Arial" panose="020B0604020202020204" pitchFamily="34" charset="0"/>
              <a:buChar char="•"/>
            </a:pPr>
            <a:r>
              <a:rPr lang="en-US" sz="5900" spc="-135" dirty="0">
                <a:solidFill>
                  <a:srgbClr val="00424F"/>
                </a:solidFill>
                <a:latin typeface="Roboto-Medium"/>
                <a:cs typeface="Roboto-Medium"/>
              </a:rPr>
              <a:t>11 invited to apply</a:t>
            </a:r>
          </a:p>
        </p:txBody>
      </p:sp>
      <p:sp>
        <p:nvSpPr>
          <p:cNvPr id="7" name="object 10">
            <a:extLst>
              <a:ext uri="{FF2B5EF4-FFF2-40B4-BE49-F238E27FC236}">
                <a16:creationId xmlns:a16="http://schemas.microsoft.com/office/drawing/2014/main" id="{ED55CAE0-1D9B-70BF-B5EB-A70884CCE999}"/>
              </a:ext>
            </a:extLst>
          </p:cNvPr>
          <p:cNvSpPr txBox="1"/>
          <p:nvPr/>
        </p:nvSpPr>
        <p:spPr>
          <a:xfrm>
            <a:off x="12539145" y="3864409"/>
            <a:ext cx="6417945" cy="3791423"/>
          </a:xfrm>
          <a:prstGeom prst="rect">
            <a:avLst/>
          </a:prstGeom>
        </p:spPr>
        <p:txBody>
          <a:bodyPr vert="horz" wrap="square" lIns="0" tIns="71755" rIns="0" bIns="0" rtlCol="0">
            <a:spAutoFit/>
          </a:bodyPr>
          <a:lstStyle/>
          <a:p>
            <a:pPr marL="12700" marR="5080">
              <a:lnSpc>
                <a:spcPts val="6759"/>
              </a:lnSpc>
              <a:spcBef>
                <a:spcPts val="565"/>
              </a:spcBef>
            </a:pPr>
            <a:r>
              <a:rPr lang="en-US" sz="5900" b="1" spc="-135" dirty="0">
                <a:solidFill>
                  <a:srgbClr val="00424F"/>
                </a:solidFill>
                <a:latin typeface="Roboto-Medium"/>
                <a:cs typeface="Roboto-Medium"/>
              </a:rPr>
              <a:t>Applications: </a:t>
            </a:r>
          </a:p>
          <a:p>
            <a:pPr marL="869950" marR="5080" indent="-857250">
              <a:lnSpc>
                <a:spcPts val="6759"/>
              </a:lnSpc>
              <a:spcBef>
                <a:spcPts val="565"/>
              </a:spcBef>
              <a:buFont typeface="Arial" panose="020B0604020202020204" pitchFamily="34" charset="0"/>
              <a:buChar char="•"/>
            </a:pPr>
            <a:r>
              <a:rPr lang="en-US" sz="5900" spc="-135" dirty="0">
                <a:solidFill>
                  <a:srgbClr val="00424F"/>
                </a:solidFill>
                <a:latin typeface="Roboto-Medium"/>
                <a:cs typeface="Roboto-Medium"/>
              </a:rPr>
              <a:t>11 received </a:t>
            </a:r>
          </a:p>
          <a:p>
            <a:pPr marL="869950" marR="5080" indent="-857250">
              <a:lnSpc>
                <a:spcPts val="6759"/>
              </a:lnSpc>
              <a:spcBef>
                <a:spcPts val="565"/>
              </a:spcBef>
              <a:buFont typeface="Arial" panose="020B0604020202020204" pitchFamily="34" charset="0"/>
              <a:buChar char="•"/>
            </a:pPr>
            <a:r>
              <a:rPr lang="en-US" sz="5900" spc="-135" dirty="0">
                <a:solidFill>
                  <a:srgbClr val="00424F"/>
                </a:solidFill>
                <a:latin typeface="Roboto-Medium"/>
                <a:cs typeface="Roboto-Medium"/>
              </a:rPr>
              <a:t>7 shortlisted</a:t>
            </a:r>
          </a:p>
          <a:p>
            <a:pPr marL="869950" marR="5080" indent="-857250">
              <a:lnSpc>
                <a:spcPts val="6759"/>
              </a:lnSpc>
              <a:spcBef>
                <a:spcPts val="565"/>
              </a:spcBef>
              <a:buFont typeface="Arial" panose="020B0604020202020204" pitchFamily="34" charset="0"/>
              <a:buChar char="•"/>
            </a:pPr>
            <a:r>
              <a:rPr lang="en-US" sz="5900" b="1" spc="-135" dirty="0">
                <a:solidFill>
                  <a:srgbClr val="00424F"/>
                </a:solidFill>
                <a:latin typeface="Roboto-Medium"/>
                <a:cs typeface="Roboto-Medium"/>
              </a:rPr>
              <a:t>6 awarded </a:t>
            </a:r>
          </a:p>
        </p:txBody>
      </p:sp>
      <p:sp>
        <p:nvSpPr>
          <p:cNvPr id="3" name="Right Arrow 2">
            <a:extLst>
              <a:ext uri="{FF2B5EF4-FFF2-40B4-BE49-F238E27FC236}">
                <a16:creationId xmlns:a16="http://schemas.microsoft.com/office/drawing/2014/main" id="{82CCA4E9-E2A5-4F73-B752-DD3BD3D19CDE}"/>
              </a:ext>
            </a:extLst>
          </p:cNvPr>
          <p:cNvSpPr/>
          <p:nvPr/>
        </p:nvSpPr>
        <p:spPr>
          <a:xfrm>
            <a:off x="9143999" y="5090984"/>
            <a:ext cx="2570206" cy="16558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758922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88E41E-2956-AC47-B631-0FF7B9980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0307"/>
            <a:ext cx="20335422" cy="14310112"/>
          </a:xfrm>
          <a:prstGeom prst="rect">
            <a:avLst/>
          </a:prstGeom>
        </p:spPr>
      </p:pic>
      <p:sp>
        <p:nvSpPr>
          <p:cNvPr id="2" name="Slide Number Placeholder 1">
            <a:extLst>
              <a:ext uri="{FF2B5EF4-FFF2-40B4-BE49-F238E27FC236}">
                <a16:creationId xmlns:a16="http://schemas.microsoft.com/office/drawing/2014/main" id="{A5A12312-6A67-2B42-B920-504774BBE0C4}"/>
              </a:ext>
            </a:extLst>
          </p:cNvPr>
          <p:cNvSpPr>
            <a:spLocks noGrp="1"/>
          </p:cNvSpPr>
          <p:nvPr>
            <p:ph type="sldNum" sz="quarter" idx="12"/>
          </p:nvPr>
        </p:nvSpPr>
        <p:spPr/>
        <p:txBody>
          <a:bodyPr/>
          <a:lstStyle/>
          <a:p>
            <a:fld id="{A6CF501A-B4FF-1840-A3EC-D5D9B8AAED63}" type="slidenum">
              <a:rPr lang="en-US" smtClean="0"/>
              <a:t>9</a:t>
            </a:fld>
            <a:endParaRPr lang="en-US"/>
          </a:p>
        </p:txBody>
      </p:sp>
      <p:sp>
        <p:nvSpPr>
          <p:cNvPr id="6" name="TextBox 5">
            <a:extLst>
              <a:ext uri="{FF2B5EF4-FFF2-40B4-BE49-F238E27FC236}">
                <a16:creationId xmlns:a16="http://schemas.microsoft.com/office/drawing/2014/main" id="{C0AAE6B2-069C-0747-83E6-68ECE4769ED8}"/>
              </a:ext>
            </a:extLst>
          </p:cNvPr>
          <p:cNvSpPr txBox="1"/>
          <p:nvPr/>
        </p:nvSpPr>
        <p:spPr>
          <a:xfrm>
            <a:off x="0" y="4854024"/>
            <a:ext cx="11921472" cy="2832891"/>
          </a:xfrm>
          <a:prstGeom prst="rect">
            <a:avLst/>
          </a:prstGeom>
          <a:solidFill>
            <a:schemeClr val="accent1">
              <a:lumMod val="90000"/>
              <a:lumOff val="10000"/>
            </a:schemeClr>
          </a:solidFill>
        </p:spPr>
        <p:txBody>
          <a:bodyPr wrap="square" lIns="91440" tIns="45720" rIns="91440" bIns="45720" rtlCol="0" anchor="t">
            <a:spAutoFit/>
          </a:bodyPr>
          <a:lstStyle/>
          <a:p>
            <a:endParaRPr lang="en-US" sz="5936" b="1" dirty="0">
              <a:solidFill>
                <a:srgbClr val="186FA9"/>
              </a:solidFill>
              <a:latin typeface=""/>
              <a:cs typeface="Arial" panose="020B0604020202020204" pitchFamily="34" charset="0"/>
            </a:endParaRPr>
          </a:p>
          <a:p>
            <a:r>
              <a:rPr lang="en-US" sz="7250" b="1" dirty="0">
                <a:solidFill>
                  <a:schemeClr val="bg1"/>
                </a:solidFill>
                <a:latin typeface="Roboto Slab"/>
                <a:ea typeface="Roboto Slab"/>
                <a:cs typeface="Arial"/>
              </a:rPr>
              <a:t>AIMS &amp; OBJECTIVES</a:t>
            </a:r>
          </a:p>
          <a:p>
            <a:endParaRPr lang="en-US" sz="4600" b="1" dirty="0">
              <a:solidFill>
                <a:srgbClr val="186FA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576292"/>
      </p:ext>
    </p:extLst>
  </p:cSld>
  <p:clrMapOvr>
    <a:masterClrMapping/>
  </p:clrMapOvr>
</p:sld>
</file>

<file path=ppt/theme/theme1.xml><?xml version="1.0" encoding="utf-8"?>
<a:theme xmlns:a="http://schemas.openxmlformats.org/drawingml/2006/main" name="Office Theme">
  <a:themeElements>
    <a:clrScheme name="TFL">
      <a:dk1>
        <a:srgbClr val="000000"/>
      </a:dk1>
      <a:lt1>
        <a:srgbClr val="FFFFFF"/>
      </a:lt1>
      <a:dk2>
        <a:srgbClr val="004350"/>
      </a:dk2>
      <a:lt2>
        <a:srgbClr val="F4F0E9"/>
      </a:lt2>
      <a:accent1>
        <a:srgbClr val="004350"/>
      </a:accent1>
      <a:accent2>
        <a:srgbClr val="00798B"/>
      </a:accent2>
      <a:accent3>
        <a:srgbClr val="F7BE00"/>
      </a:accent3>
      <a:accent4>
        <a:srgbClr val="E53C51"/>
      </a:accent4>
      <a:accent5>
        <a:srgbClr val="442463"/>
      </a:accent5>
      <a:accent6>
        <a:srgbClr val="F79646"/>
      </a:accent6>
      <a:hlink>
        <a:srgbClr val="FFFFFF"/>
      </a:hlink>
      <a:folHlink>
        <a:srgbClr val="44246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F33A24CD15FE479CAA3A23672D95F6" ma:contentTypeVersion="17" ma:contentTypeDescription="Create a new document." ma:contentTypeScope="" ma:versionID="3361952af61e8430998c84b56364b903">
  <xsd:schema xmlns:xsd="http://www.w3.org/2001/XMLSchema" xmlns:xs="http://www.w3.org/2001/XMLSchema" xmlns:p="http://schemas.microsoft.com/office/2006/metadata/properties" xmlns:ns2="53413995-214a-4554-a680-2b78bc4f2d7c" xmlns:ns3="30b51f29-f2b7-4e53-941e-735c4f39ce0f" targetNamespace="http://schemas.microsoft.com/office/2006/metadata/properties" ma:root="true" ma:fieldsID="7aa1f1dfba709a19f3ce27446f17e95a" ns2:_="" ns3:_="">
    <xsd:import namespace="53413995-214a-4554-a680-2b78bc4f2d7c"/>
    <xsd:import namespace="30b51f29-f2b7-4e53-941e-735c4f39ce0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2:SharedWithUsers" minOccurs="0"/>
                <xsd:element ref="ns2:SharedWithDetail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413995-214a-4554-a680-2b78bc4f2d7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1b70e2b5-e47c-40ae-ba15-33d48cb7773c}" ma:internalName="TaxCatchAll" ma:showField="CatchAllData" ma:web="53413995-214a-4554-a680-2b78bc4f2d7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b51f29-f2b7-4e53-941e-735c4f39ce0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b55f417-c5d3-4a47-b0e9-bf44e665474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53413995-214a-4554-a680-2b78bc4f2d7c">M7RQ3Z7D4Y67-1083677916-19687</_dlc_DocId>
    <_dlc_DocIdUrl xmlns="53413995-214a-4554-a680-2b78bc4f2d7c">
      <Url>https://trustforlondon.sharepoint.com/sites/Grants/_layouts/15/DocIdRedir.aspx?ID=M7RQ3Z7D4Y67-1083677916-19687</Url>
      <Description>M7RQ3Z7D4Y67-1083677916-19687</Description>
    </_dlc_DocIdUrl>
    <lcf76f155ced4ddcb4097134ff3c332f xmlns="30b51f29-f2b7-4e53-941e-735c4f39ce0f">
      <Terms xmlns="http://schemas.microsoft.com/office/infopath/2007/PartnerControls"/>
    </lcf76f155ced4ddcb4097134ff3c332f>
    <TaxCatchAll xmlns="53413995-214a-4554-a680-2b78bc4f2d7c"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DBBF8E-1925-4CAF-B625-9D9D19D6A588}">
  <ds:schemaRefs>
    <ds:schemaRef ds:uri="30b51f29-f2b7-4e53-941e-735c4f39ce0f"/>
    <ds:schemaRef ds:uri="53413995-214a-4554-a680-2b78bc4f2d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8125A74-2D74-452A-AA5E-D65963A793B8}">
  <ds:schemaRefs>
    <ds:schemaRef ds:uri="http://purl.org/dc/elements/1.1/"/>
    <ds:schemaRef ds:uri="http://purl.org/dc/dcmitype/"/>
    <ds:schemaRef ds:uri="http://purl.org/dc/terms/"/>
    <ds:schemaRef ds:uri="http://schemas.microsoft.com/office/2006/documentManagement/types"/>
    <ds:schemaRef ds:uri="53413995-214a-4554-a680-2b78bc4f2d7c"/>
    <ds:schemaRef ds:uri="http://www.w3.org/XML/1998/namespace"/>
    <ds:schemaRef ds:uri="30b51f29-f2b7-4e53-941e-735c4f39ce0f"/>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395199B5-6EF4-4EFD-A41C-C96115CA490C}">
  <ds:schemaRefs>
    <ds:schemaRef ds:uri="http://schemas.microsoft.com/sharepoint/events"/>
  </ds:schemaRefs>
</ds:datastoreItem>
</file>

<file path=customXml/itemProps4.xml><?xml version="1.0" encoding="utf-8"?>
<ds:datastoreItem xmlns:ds="http://schemas.openxmlformats.org/officeDocument/2006/customXml" ds:itemID="{82FD5574-1D1F-43F1-945A-1052C3A371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122</TotalTime>
  <Words>2889</Words>
  <Application>Microsoft Office PowerPoint</Application>
  <PresentationFormat>Custom</PresentationFormat>
  <Paragraphs>313</Paragraphs>
  <Slides>27</Slides>
  <Notes>10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Welcome RACIAL JUSTICE FUND</vt:lpstr>
      <vt:lpstr>AGENDA  </vt:lpstr>
      <vt:lpstr>PowerPoint Presentation</vt:lpstr>
      <vt:lpstr>Our core working areas</vt:lpstr>
      <vt:lpstr>PowerPoint Presentation</vt:lpstr>
      <vt:lpstr>PowerPoint Presentation</vt:lpstr>
      <vt:lpstr>Racial Justice Fund</vt:lpstr>
      <vt:lpstr>Round 1: Racial Justice Fund</vt:lpstr>
      <vt:lpstr>PowerPoint Presentation</vt:lpstr>
      <vt:lpstr>PowerPoint Presentation</vt:lpstr>
      <vt:lpstr>Outcomes</vt:lpstr>
      <vt:lpstr>PowerPoint Presentation</vt:lpstr>
      <vt:lpstr>PowerPoint Presentation</vt:lpstr>
      <vt:lpstr>PowerPoint Presentation</vt:lpstr>
      <vt:lpstr>PowerPoint Presentation</vt:lpstr>
      <vt:lpstr>PowerPoint Presentation</vt:lpstr>
      <vt:lpstr>PowerPoint Presentation</vt:lpstr>
      <vt:lpstr>Examples of declined EOI’s from Round 1</vt:lpstr>
      <vt:lpstr>Examples of declined EOI’s from Round 1</vt:lpstr>
      <vt:lpstr>Grants</vt:lpstr>
      <vt:lpstr>What are we trying to achieve?</vt:lpstr>
      <vt:lpstr>FUNDED PARTNERS ROUND ONE</vt:lpstr>
      <vt:lpstr>Meet the six organisations increasing economic empowerment among Black Londoners</vt:lpstr>
      <vt:lpstr>Meet the six organisations increasing economic empowerment among Black Londoners</vt:lpstr>
      <vt:lpstr>Meet the six organisations increasing economic empowerment among Black Londoners</vt:lpstr>
      <vt:lpstr>PowerPoint Presentation</vt:lpstr>
      <vt:lpstr>Next steps: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to go here</dc:title>
  <dc:subject/>
  <dc:creator/>
  <cp:keywords/>
  <dc:description/>
  <cp:lastModifiedBy>Rebecca Roberts</cp:lastModifiedBy>
  <cp:revision>23</cp:revision>
  <dcterms:created xsi:type="dcterms:W3CDTF">2022-11-22T09:50:07Z</dcterms:created>
  <dcterms:modified xsi:type="dcterms:W3CDTF">2023-09-21T08:38:04Z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Adobe InDesign 18.0 (Macintosh)</vt:lpwstr>
  </property>
  <property fmtid="{D5CDD505-2E9C-101B-9397-08002B2CF9AE}" pid="3" name="Producer">
    <vt:lpwstr>Adobe PDF Library 17.0</vt:lpwstr>
  </property>
  <property fmtid="{D5CDD505-2E9C-101B-9397-08002B2CF9AE}" pid="4" name="ContentTypeId">
    <vt:lpwstr>0x01010077F33A24CD15FE479CAA3A23672D95F6</vt:lpwstr>
  </property>
  <property fmtid="{D5CDD505-2E9C-101B-9397-08002B2CF9AE}" pid="5" name="MediaServiceImageTags">
    <vt:lpwstr/>
  </property>
  <property fmtid="{D5CDD505-2E9C-101B-9397-08002B2CF9AE}" pid="6" name="_dlc_DocIdItemGuid">
    <vt:lpwstr>1469b707-df39-464a-ace6-6b84d3f665ee</vt:lpwstr>
  </property>
  <property fmtid="{D5CDD505-2E9C-101B-9397-08002B2CF9AE}" pid="7" name="Created">
    <vt:filetime>2022-11-21T10:00:00Z</vt:filetime>
  </property>
  <property fmtid="{D5CDD505-2E9C-101B-9397-08002B2CF9AE}" pid="8" name="LastSaved">
    <vt:filetime>2022-11-22T10:00:00Z</vt:filetime>
  </property>
</Properties>
</file>